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80" r:id="rId4"/>
    <p:sldId id="257" r:id="rId5"/>
    <p:sldId id="275" r:id="rId6"/>
    <p:sldId id="258" r:id="rId7"/>
    <p:sldId id="259" r:id="rId8"/>
    <p:sldId id="260" r:id="rId9"/>
    <p:sldId id="272" r:id="rId10"/>
    <p:sldId id="283" r:id="rId11"/>
    <p:sldId id="273" r:id="rId12"/>
    <p:sldId id="284" r:id="rId13"/>
    <p:sldId id="282" r:id="rId14"/>
    <p:sldId id="281" r:id="rId15"/>
    <p:sldId id="285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27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954" autoAdjust="0"/>
  </p:normalViewPr>
  <p:slideViewPr>
    <p:cSldViewPr snapToGrid="0" showGuides="1">
      <p:cViewPr varScale="1">
        <p:scale>
          <a:sx n="76" d="100"/>
          <a:sy n="76" d="100"/>
        </p:scale>
        <p:origin x="1644" y="108"/>
      </p:cViewPr>
      <p:guideLst>
        <p:guide orient="horz" pos="3027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20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386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38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图像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王楠   wangnan@ouc.edu.cn"/>
          <p:cNvSpPr txBox="1"/>
          <p:nvPr/>
        </p:nvSpPr>
        <p:spPr>
          <a:xfrm>
            <a:off x="5170801" y="9296400"/>
            <a:ext cx="265617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荣生辉</a:t>
            </a:r>
            <a:r>
              <a:rPr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rsh</a:t>
            </a:r>
            <a:r>
              <a:rPr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@ouc.edu.cn</a:t>
            </a:r>
            <a:endParaRPr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@中国海洋大学"/>
          <p:cNvSpPr txBox="1"/>
          <p:nvPr/>
        </p:nvSpPr>
        <p:spPr>
          <a:xfrm>
            <a:off x="10831829" y="-101600"/>
            <a:ext cx="218694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@中国海洋大学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图像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422328" y="1755344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9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357" y="909191"/>
            <a:ext cx="11350585" cy="76201"/>
          </a:xfrm>
          <a:prstGeom prst="rect">
            <a:avLst/>
          </a:prstGeom>
        </p:spPr>
      </p:pic>
      <p:pic>
        <p:nvPicPr>
          <p:cNvPr id="61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444615" y="5106304"/>
            <a:ext cx="9396832" cy="76201"/>
          </a:xfrm>
          <a:prstGeom prst="rect">
            <a:avLst/>
          </a:prstGeom>
        </p:spPr>
      </p:pic>
      <p:sp>
        <p:nvSpPr>
          <p:cNvPr id="63" name="中国海洋大学  电子工程系     wangnan@ouc.edu.cn"/>
          <p:cNvSpPr txBox="1"/>
          <p:nvPr/>
        </p:nvSpPr>
        <p:spPr>
          <a:xfrm>
            <a:off x="8035848" y="9126655"/>
            <a:ext cx="424314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929292"/>
                </a:solidFill>
              </a:defRPr>
            </a:lvl1pPr>
          </a:lstStyle>
          <a:p>
            <a:r>
              <a:rPr lang="zh-CN" altLang="en-US"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信息学院电子系</a:t>
            </a:r>
            <a:r>
              <a:rPr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荣生辉</a:t>
            </a:r>
            <a:r>
              <a:rPr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en-US" sz="1800" b="0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rsh</a:t>
            </a:r>
            <a:r>
              <a:rPr sz="1800" b="0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@ouc.edu.cn</a:t>
            </a:r>
            <a:endParaRPr sz="1800" b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4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12377" y="150533"/>
            <a:ext cx="5924616" cy="1016001"/>
          </a:xfrm>
          <a:prstGeom prst="rect">
            <a:avLst/>
          </a:prstGeom>
        </p:spPr>
      </p:pic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xfrm rot="21575834">
            <a:off x="337586" y="109924"/>
            <a:ext cx="4443999" cy="10972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3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75618" y="9142045"/>
            <a:ext cx="343043" cy="34881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图像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5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5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图像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6" name="图像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7" name="图像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lc.com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ook.jd.com/publish/%E9%AB%98%E7%AD%89%E6%95%99%E8%82%B2%E5%87%BA%E7%89%88%E7%A4%BE_1.html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book.jd.com/publish/%E4%B8%9C%E5%8D%97%E5%A4%A7%E5%AD%A6%E5%87%BA%E7%89%88%E7%A4%BE_1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@ouc.edu.cn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shouc/senso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检测技术与仪器"/>
          <p:cNvSpPr txBox="1">
            <a:spLocks noGrp="1"/>
          </p:cNvSpPr>
          <p:nvPr>
            <p:ph type="title"/>
          </p:nvPr>
        </p:nvSpPr>
        <p:spPr>
          <a:xfrm>
            <a:off x="1143000" y="6839432"/>
            <a:ext cx="10464800" cy="1422401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t>检测技术与仪器</a:t>
            </a:r>
          </a:p>
        </p:txBody>
      </p:sp>
      <p:sp>
        <p:nvSpPr>
          <p:cNvPr id="412" name="绪论"/>
          <p:cNvSpPr txBox="1">
            <a:spLocks noGrp="1"/>
          </p:cNvSpPr>
          <p:nvPr>
            <p:ph type="body" sz="quarter" idx="1"/>
          </p:nvPr>
        </p:nvSpPr>
        <p:spPr>
          <a:xfrm>
            <a:off x="1143000" y="8453040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r>
              <a:t>绪论</a:t>
            </a:r>
          </a:p>
        </p:txBody>
      </p:sp>
      <p:pic>
        <p:nvPicPr>
          <p:cNvPr id="413" name="timg-4.jpeg" descr="timg-4.jpeg"/>
          <p:cNvPicPr>
            <a:picLocks noChangeAspect="1"/>
          </p:cNvPicPr>
          <p:nvPr/>
        </p:nvPicPr>
        <p:blipFill>
          <a:blip r:embed="rId2">
            <a:extLst/>
          </a:blip>
          <a:srcRect r="1361" b="3698"/>
          <a:stretch>
            <a:fillRect/>
          </a:stretch>
        </p:blipFill>
        <p:spPr>
          <a:xfrm>
            <a:off x="1215231" y="375840"/>
            <a:ext cx="10574274" cy="65125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332394" y="2611566"/>
            <a:ext cx="2034211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/>
              <a:t>课设</a:t>
            </a:r>
            <a:r>
              <a:rPr lang="zh-CN" altLang="en-US" dirty="0" smtClean="0"/>
              <a:t>制作</a:t>
            </a:r>
            <a:r>
              <a:rPr dirty="0" smtClean="0"/>
              <a:t>：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 dirty="0"/>
          </a:p>
        </p:txBody>
      </p:sp>
      <p:sp>
        <p:nvSpPr>
          <p:cNvPr id="9" name="1.解决1-2个实际问题…"/>
          <p:cNvSpPr txBox="1"/>
          <p:nvPr/>
        </p:nvSpPr>
        <p:spPr>
          <a:xfrm>
            <a:off x="1332394" y="3288482"/>
            <a:ext cx="11207750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zh-CN" altLang="en-US" dirty="0" smtClean="0"/>
              <a:t>注：</a:t>
            </a:r>
            <a:r>
              <a:rPr lang="zh-CN" altLang="en-US" dirty="0"/>
              <a:t>投板</a:t>
            </a:r>
            <a:r>
              <a:rPr lang="en-US" altLang="zh-CN" dirty="0" smtClean="0"/>
              <a:t>PCB</a:t>
            </a:r>
            <a:r>
              <a:rPr lang="zh-CN" altLang="en-US" dirty="0" smtClean="0"/>
              <a:t>推进大家使用深圳嘉立创</a:t>
            </a:r>
            <a:r>
              <a:rPr lang="en-US" altLang="zh-CN" dirty="0" smtClean="0"/>
              <a:t>PCB</a:t>
            </a:r>
            <a:r>
              <a:rPr lang="zh-CN" altLang="en-US" dirty="0" smtClean="0"/>
              <a:t>。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err="1">
                <a:hlinkClick r:id="rId3"/>
              </a:rPr>
              <a:t>www.jlc.com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zh-CN" altLang="en-US" dirty="0"/>
              <a:t>嘉立</a:t>
            </a:r>
            <a:r>
              <a:rPr lang="zh-CN" altLang="en-US" dirty="0" smtClean="0"/>
              <a:t>创也有自己的</a:t>
            </a:r>
            <a:r>
              <a:rPr lang="en-US" altLang="zh-CN" dirty="0" smtClean="0"/>
              <a:t>EDA</a:t>
            </a:r>
            <a:r>
              <a:rPr lang="zh-CN" altLang="en-US" dirty="0" smtClean="0"/>
              <a:t>设计软件，也可以使用。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zh-CN" altLang="en-US" dirty="0" smtClean="0"/>
              <a:t>芯片购买可以去青岛山</a:t>
            </a:r>
            <a:r>
              <a:rPr lang="zh-CN" altLang="en-US" dirty="0"/>
              <a:t>贺电子</a:t>
            </a:r>
            <a:r>
              <a:rPr lang="zh-CN" altLang="en-US" dirty="0" smtClean="0"/>
              <a:t>市场、立创商城或者淘宝。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endParaRPr lang="en-US" altLang="zh-CN" dirty="0" smtClean="0"/>
          </a:p>
        </p:txBody>
      </p:sp>
      <p:sp>
        <p:nvSpPr>
          <p:cNvPr id="5" name="AutoShape 2" descr="http://img2.imgtn.bdimg.com/it/u=3584380378,2392692296&amp;fm=26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21" y="5598136"/>
            <a:ext cx="11858680" cy="23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0750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 advAuto="0"/>
      <p:bldP spid="9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332394" y="2611566"/>
            <a:ext cx="2034211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 smtClean="0"/>
              <a:t>课设制作</a:t>
            </a:r>
            <a:r>
              <a:rPr dirty="0" smtClean="0"/>
              <a:t>：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 dirty="0"/>
          </a:p>
        </p:txBody>
      </p:sp>
      <p:sp>
        <p:nvSpPr>
          <p:cNvPr id="9" name="1.解决1-2个实际问题…"/>
          <p:cNvSpPr txBox="1"/>
          <p:nvPr/>
        </p:nvSpPr>
        <p:spPr>
          <a:xfrm>
            <a:off x="1332394" y="3288482"/>
            <a:ext cx="11207750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2</a:t>
            </a:r>
            <a:r>
              <a:rPr lang="zh-CN" altLang="en-US" dirty="0" smtClean="0"/>
              <a:t>、也可以采用洞洞板、面包板和现成的功能模块进行制作。</a:t>
            </a:r>
            <a:endParaRPr lang="en-US" altLang="zh-CN" dirty="0" smtClean="0"/>
          </a:p>
        </p:txBody>
      </p:sp>
      <p:sp>
        <p:nvSpPr>
          <p:cNvPr id="5" name="AutoShape 2" descr="http://img2.imgtn.bdimg.com/it/u=3584380378,2392692296&amp;fm=26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84" y="4440222"/>
            <a:ext cx="3593349" cy="3040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4440222"/>
            <a:ext cx="4343400" cy="30044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114" y="4088509"/>
            <a:ext cx="3303823" cy="40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0380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 advAuto="0"/>
      <p:bldP spid="9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332394" y="2611566"/>
            <a:ext cx="2034211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 smtClean="0"/>
              <a:t>课设制作</a:t>
            </a:r>
            <a:r>
              <a:rPr dirty="0" smtClean="0"/>
              <a:t>：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zh-CN" altLang="en-US" dirty="0"/>
          </a:p>
        </p:txBody>
      </p:sp>
      <p:sp>
        <p:nvSpPr>
          <p:cNvPr id="9" name="1.解决1-2个实际问题…"/>
          <p:cNvSpPr txBox="1"/>
          <p:nvPr/>
        </p:nvSpPr>
        <p:spPr>
          <a:xfrm>
            <a:off x="1332394" y="3288482"/>
            <a:ext cx="11207750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3</a:t>
            </a:r>
            <a:r>
              <a:rPr lang="zh-CN" altLang="en-US" dirty="0" smtClean="0"/>
              <a:t>、为大家提供万用表、示波器和电烙铁等工具。</a:t>
            </a:r>
            <a:endParaRPr lang="en-US" altLang="zh-CN" dirty="0" smtClean="0"/>
          </a:p>
        </p:txBody>
      </p:sp>
      <p:sp>
        <p:nvSpPr>
          <p:cNvPr id="5" name="AutoShape 2" descr="http://img2.imgtn.bdimg.com/it/u=3584380378,2392692296&amp;fm=26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88" y="4225200"/>
            <a:ext cx="2853299" cy="4916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04" y="4284535"/>
            <a:ext cx="3546114" cy="50319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465" y="4805363"/>
            <a:ext cx="4177035" cy="39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80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 advAuto="0"/>
      <p:bldP spid="9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 dirty="0"/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422029" y="1546120"/>
            <a:ext cx="4759571" cy="71797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defTabSz="130046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60000"/>
              <a:defRPr/>
            </a:pPr>
            <a:r>
              <a:rPr kumimoji="0" lang="zh-CN" altLang="en-US" sz="5120" b="0" kern="1200" dirty="0" smtClean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en-US" sz="5120" b="0" kern="12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2029" y="2562803"/>
            <a:ext cx="8704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9621" indent="-399621" algn="just" defTabSz="1300460" hangingPunct="1">
              <a:lnSpc>
                <a:spcPct val="200000"/>
              </a:lnSpc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zh-CN" altLang="en-US" sz="2800" b="0" kern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倒立</a:t>
            </a:r>
            <a:r>
              <a:rPr lang="zh-CN" altLang="en-US" sz="2800" b="0" kern="12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摆仿真设计，最好是二阶倒立摆</a:t>
            </a:r>
            <a:endParaRPr lang="en-US" altLang="zh-CN" sz="2800" b="0" kern="1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2029" y="3338566"/>
            <a:ext cx="87049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9621" indent="-399621" algn="just">
              <a:lnSpc>
                <a:spcPct val="200000"/>
              </a:lnSpc>
              <a:spcBef>
                <a:spcPts val="1707"/>
              </a:spcBef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zh-CN" altLang="en-US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四旋翼飞行器仿真设计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2029" y="4105292"/>
            <a:ext cx="89862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9621" indent="-399621" algn="just">
              <a:lnSpc>
                <a:spcPct val="200000"/>
              </a:lnSpc>
              <a:spcBef>
                <a:spcPts val="1707"/>
              </a:spcBef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zh-CN" altLang="en-US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视频图像防抖的仿真设计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2029" y="4983346"/>
            <a:ext cx="89862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9621" indent="-399621" algn="just">
              <a:lnSpc>
                <a:spcPct val="200000"/>
              </a:lnSpc>
              <a:spcBef>
                <a:spcPts val="1707"/>
              </a:spcBef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img-blog.csdnimg.cn/201904261843447.jpg?x-oss-process=image/watermark,type_ZmFuZ3poZW5naGVpdGk,shadow_10,text_aHR0cHM6Ly9ibG9nLmNzZG4ubmV0L3dlaXhpbl80NDEwOTU1Ng==,size_16,color_FFFFFF,t_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27" y="3440857"/>
            <a:ext cx="6506373" cy="563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143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156155" y="2724225"/>
            <a:ext cx="2806859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 smtClean="0"/>
              <a:t>仿真设计要求</a:t>
            </a:r>
            <a:r>
              <a:rPr dirty="0" smtClean="0"/>
              <a:t>：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 dirty="0"/>
          </a:p>
        </p:txBody>
      </p:sp>
      <p:sp>
        <p:nvSpPr>
          <p:cNvPr id="9" name="1.解决1-2个实际问题…"/>
          <p:cNvSpPr txBox="1"/>
          <p:nvPr/>
        </p:nvSpPr>
        <p:spPr>
          <a:xfrm>
            <a:off x="1156155" y="3415628"/>
            <a:ext cx="1120775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1</a:t>
            </a:r>
            <a:r>
              <a:rPr lang="zh-CN" altLang="en-US" dirty="0" smtClean="0"/>
              <a:t>、采用</a:t>
            </a:r>
            <a:r>
              <a:rPr lang="en-US" altLang="zh-CN" dirty="0" err="1" smtClean="0"/>
              <a:t>matlab+simulink</a:t>
            </a:r>
            <a:r>
              <a:rPr lang="zh-CN" altLang="en-US" dirty="0" smtClean="0"/>
              <a:t>进行仿真设计</a:t>
            </a:r>
            <a:endParaRPr lang="en-US" altLang="zh-CN" dirty="0" smtClean="0"/>
          </a:p>
        </p:txBody>
      </p:sp>
      <p:sp>
        <p:nvSpPr>
          <p:cNvPr id="5" name="AutoShape 2" descr="http://img2.imgtn.bdimg.com/it/u=3584380378,2392692296&amp;fm=26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s://timgsa.baidu.com/timg?image&amp;quality=80&amp;size=b9999_10000&amp;sec=1600677498884&amp;di=3f9f5df8c6e5236d49a0b8302df040ac&amp;imgtype=0&amp;src=http%3A%2F%2Fi0.hdslb.com%2Fbfs%2Farchive%2F1753f604faf1be9a48219ef0b7cbf8d10a5e0af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4" b="24124"/>
          <a:stretch/>
        </p:blipFill>
        <p:spPr bwMode="auto">
          <a:xfrm>
            <a:off x="1627739" y="4789956"/>
            <a:ext cx="9495757" cy="33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844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 advAuto="0"/>
      <p:bldP spid="9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156155" y="2724225"/>
            <a:ext cx="2806859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 smtClean="0"/>
              <a:t>仿真设计要求</a:t>
            </a:r>
            <a:r>
              <a:rPr dirty="0" smtClean="0"/>
              <a:t>：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 dirty="0"/>
          </a:p>
        </p:txBody>
      </p:sp>
      <p:sp>
        <p:nvSpPr>
          <p:cNvPr id="9" name="1.解决1-2个实际问题…"/>
          <p:cNvSpPr txBox="1"/>
          <p:nvPr/>
        </p:nvSpPr>
        <p:spPr>
          <a:xfrm>
            <a:off x="1156155" y="3415628"/>
            <a:ext cx="1120775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1</a:t>
            </a:r>
            <a:r>
              <a:rPr lang="zh-CN" altLang="en-US" dirty="0" smtClean="0"/>
              <a:t>、采用</a:t>
            </a:r>
            <a:r>
              <a:rPr lang="en-US" altLang="zh-CN" dirty="0" err="1" smtClean="0"/>
              <a:t>matlab+simulink</a:t>
            </a:r>
            <a:r>
              <a:rPr lang="zh-CN" altLang="en-US" dirty="0" smtClean="0"/>
              <a:t>进行仿真设计</a:t>
            </a:r>
            <a:endParaRPr lang="en-US" altLang="zh-CN" dirty="0" smtClean="0"/>
          </a:p>
        </p:txBody>
      </p:sp>
      <p:sp>
        <p:nvSpPr>
          <p:cNvPr id="5" name="AutoShape 2" descr="http://img2.imgtn.bdimg.com/it/u=3584380378,2392692296&amp;fm=26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071" t="15782" r="4586" b="11775"/>
          <a:stretch/>
        </p:blipFill>
        <p:spPr>
          <a:xfrm>
            <a:off x="575336" y="4291697"/>
            <a:ext cx="11834270" cy="41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19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 advAuto="0"/>
      <p:bldP spid="9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参考书目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参考书目</a:t>
            </a:r>
          </a:p>
        </p:txBody>
      </p:sp>
      <p:pic>
        <p:nvPicPr>
          <p:cNvPr id="49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77" y="2248804"/>
            <a:ext cx="2947366" cy="421316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8" name="表格"/>
          <p:cNvGraphicFramePr/>
          <p:nvPr/>
        </p:nvGraphicFramePr>
        <p:xfrm>
          <a:off x="714446" y="6952154"/>
          <a:ext cx="4678680" cy="86984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出版社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化学工业出版社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作者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张毅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9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0579" y="2288425"/>
            <a:ext cx="2927790" cy="421316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出版社： 东南大学出版社"/>
          <p:cNvSpPr txBox="1"/>
          <p:nvPr/>
        </p:nvSpPr>
        <p:spPr>
          <a:xfrm>
            <a:off x="4873625" y="6965927"/>
            <a:ext cx="3257550" cy="388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 b="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出版社： </a:t>
            </a:r>
            <a:r>
              <a:rPr u="sng">
                <a:hlinkClick r:id="rId4"/>
              </a:rPr>
              <a:t>东南大学出版社</a:t>
            </a:r>
          </a:p>
        </p:txBody>
      </p:sp>
      <p:pic>
        <p:nvPicPr>
          <p:cNvPr id="501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49106" y="2271083"/>
            <a:ext cx="3008026" cy="4168603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出版社： 高等教育出版社"/>
          <p:cNvSpPr txBox="1"/>
          <p:nvPr/>
        </p:nvSpPr>
        <p:spPr>
          <a:xfrm>
            <a:off x="8887845" y="6967324"/>
            <a:ext cx="3257551" cy="385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 b="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出版社： </a:t>
            </a:r>
            <a:r>
              <a:rPr>
                <a:hlinkClick r:id="rId6"/>
              </a:rPr>
              <a:t>高等教育出版社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05" name="TextBox 17"/>
          <p:cNvSpPr txBox="1"/>
          <p:nvPr/>
        </p:nvSpPr>
        <p:spPr>
          <a:xfrm>
            <a:off x="4245371" y="1526778"/>
            <a:ext cx="504366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如何开始做课程设计？</a:t>
            </a:r>
          </a:p>
        </p:txBody>
      </p:sp>
      <p:grpSp>
        <p:nvGrpSpPr>
          <p:cNvPr id="514" name="组合 1"/>
          <p:cNvGrpSpPr/>
          <p:nvPr/>
        </p:nvGrpSpPr>
        <p:grpSpPr>
          <a:xfrm>
            <a:off x="2703619" y="4462175"/>
            <a:ext cx="5688633" cy="2345617"/>
            <a:chOff x="0" y="0"/>
            <a:chExt cx="5688632" cy="2345616"/>
          </a:xfrm>
        </p:grpSpPr>
        <p:sp>
          <p:nvSpPr>
            <p:cNvPr id="506" name="Rectangle 19"/>
            <p:cNvSpPr/>
            <p:nvPr/>
          </p:nvSpPr>
          <p:spPr>
            <a:xfrm>
              <a:off x="0" y="0"/>
              <a:ext cx="2160241" cy="1830404"/>
            </a:xfrm>
            <a:prstGeom prst="rect">
              <a:avLst/>
            </a:prstGeom>
            <a:solidFill>
              <a:srgbClr val="1E1C11">
                <a:alpha val="4666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l" defTabSz="932688">
                <a:lnSpc>
                  <a:spcPct val="90000"/>
                </a:lnSpc>
                <a:defRPr sz="14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507" name="Rectangle 20"/>
            <p:cNvSpPr/>
            <p:nvPr/>
          </p:nvSpPr>
          <p:spPr>
            <a:xfrm>
              <a:off x="102997" y="58841"/>
              <a:ext cx="19852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>
              <a:lvl1pPr algn="l" defTabSz="524556">
                <a:lnSpc>
                  <a:spcPct val="90000"/>
                </a:lnSpc>
                <a:defRPr sz="3200" b="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 b="1"/>
              </a:pPr>
              <a:r>
                <a:rPr b="0"/>
                <a:t>需求分析</a:t>
              </a:r>
            </a:p>
          </p:txBody>
        </p:sp>
        <p:sp>
          <p:nvSpPr>
            <p:cNvPr id="508" name="Rectangle 20"/>
            <p:cNvSpPr/>
            <p:nvPr/>
          </p:nvSpPr>
          <p:spPr>
            <a:xfrm>
              <a:off x="320079" y="746755"/>
              <a:ext cx="16664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/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·共性需求</a:t>
              </a:r>
            </a:p>
            <a:p>
              <a:pPr algn="l" defTabSz="524556">
                <a:lnSpc>
                  <a:spcPct val="90000"/>
                </a:lnSpc>
                <a:defRPr sz="12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·个性需求</a:t>
              </a:r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509" name="Rectangle 19"/>
            <p:cNvSpPr/>
            <p:nvPr/>
          </p:nvSpPr>
          <p:spPr>
            <a:xfrm>
              <a:off x="3528391" y="0"/>
              <a:ext cx="2160242" cy="1830404"/>
            </a:xfrm>
            <a:prstGeom prst="rect">
              <a:avLst/>
            </a:prstGeom>
            <a:solidFill>
              <a:srgbClr val="604A7B">
                <a:alpha val="4666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l" defTabSz="932688">
                <a:lnSpc>
                  <a:spcPct val="90000"/>
                </a:lnSpc>
                <a:defRPr sz="14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510" name="Rectangle 20"/>
            <p:cNvSpPr/>
            <p:nvPr/>
          </p:nvSpPr>
          <p:spPr>
            <a:xfrm>
              <a:off x="3631389" y="58841"/>
              <a:ext cx="19852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>
              <a:lvl1pPr algn="l" defTabSz="524556">
                <a:lnSpc>
                  <a:spcPct val="90000"/>
                </a:lnSpc>
                <a:defRPr sz="3200" b="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 b="1"/>
              </a:pPr>
              <a:r>
                <a:rPr b="0"/>
                <a:t>方案制定</a:t>
              </a:r>
            </a:p>
          </p:txBody>
        </p:sp>
        <p:sp>
          <p:nvSpPr>
            <p:cNvPr id="511" name="Rectangle 20"/>
            <p:cNvSpPr/>
            <p:nvPr/>
          </p:nvSpPr>
          <p:spPr>
            <a:xfrm>
              <a:off x="3848471" y="746755"/>
              <a:ext cx="16664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/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·功能健全</a:t>
              </a:r>
            </a:p>
            <a:p>
              <a:pPr algn="l" defTabSz="524556">
                <a:lnSpc>
                  <a:spcPct val="90000"/>
                </a:lnSpc>
                <a:defRPr sz="12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·合理、可行</a:t>
              </a:r>
            </a:p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512" name="Straight Arrow Connector 40"/>
            <p:cNvSpPr/>
            <p:nvPr/>
          </p:nvSpPr>
          <p:spPr>
            <a:xfrm flipH="1" flipV="1">
              <a:off x="2160240" y="915201"/>
              <a:ext cx="1368153" cy="1"/>
            </a:xfrm>
            <a:prstGeom prst="line">
              <a:avLst/>
            </a:prstGeom>
            <a:noFill/>
            <a:ln w="38100" cap="flat">
              <a:solidFill>
                <a:srgbClr val="C0504D"/>
              </a:solidFill>
              <a:prstDash val="solid"/>
              <a:round/>
              <a:head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513" name="Straight Arrow Connector 40"/>
            <p:cNvSpPr/>
            <p:nvPr/>
          </p:nvSpPr>
          <p:spPr>
            <a:xfrm rot="16200000" flipH="1">
              <a:off x="2663053" y="320638"/>
              <a:ext cx="521564" cy="3528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526" y="21600"/>
                  </a:lnTo>
                </a:path>
              </a:pathLst>
            </a:custGeom>
            <a:noFill/>
            <a:ln w="38100" cap="flat">
              <a:solidFill>
                <a:srgbClr val="C0504D"/>
              </a:solidFill>
              <a:prstDash val="solid"/>
              <a:round/>
              <a:head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</p:grpSp>
      <p:sp>
        <p:nvSpPr>
          <p:cNvPr id="515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sp>
        <p:nvSpPr>
          <p:cNvPr id="516" name="SRDP、各种创新竞赛、自己课外的小手工。。。。"/>
          <p:cNvSpPr txBox="1"/>
          <p:nvPr/>
        </p:nvSpPr>
        <p:spPr>
          <a:xfrm>
            <a:off x="776630" y="3088993"/>
            <a:ext cx="705734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SRDP、各种创新竞赛、自己课外的小手工</a:t>
            </a:r>
            <a:r>
              <a:rPr dirty="0"/>
              <a:t>。。。。</a:t>
            </a:r>
          </a:p>
        </p:txBody>
      </p:sp>
      <p:sp>
        <p:nvSpPr>
          <p:cNvPr id="517" name="创新"/>
          <p:cNvSpPr txBox="1"/>
          <p:nvPr/>
        </p:nvSpPr>
        <p:spPr>
          <a:xfrm>
            <a:off x="5109785" y="6286500"/>
            <a:ext cx="876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创新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1" animBg="1" advAuto="0"/>
      <p:bldP spid="517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检测技术基础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520" name="什么是检测？"/>
          <p:cNvSpPr txBox="1"/>
          <p:nvPr/>
        </p:nvSpPr>
        <p:spPr>
          <a:xfrm>
            <a:off x="4286458" y="1461811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什么是检测？</a:t>
            </a:r>
          </a:p>
        </p:txBody>
      </p:sp>
      <p:sp>
        <p:nvSpPr>
          <p:cNvPr id="521" name="直接检测：与同类基准进行简单的比较，就能得到测量值的方法"/>
          <p:cNvSpPr txBox="1"/>
          <p:nvPr/>
        </p:nvSpPr>
        <p:spPr>
          <a:xfrm>
            <a:off x="746053" y="3554859"/>
            <a:ext cx="864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直接检测：与同类基准进行简单的比较，就能得到测量值的方法</a:t>
            </a:r>
          </a:p>
        </p:txBody>
      </p:sp>
      <p:sp>
        <p:nvSpPr>
          <p:cNvPr id="522" name="万用表测电压、电阻等…"/>
          <p:cNvSpPr txBox="1"/>
          <p:nvPr/>
        </p:nvSpPr>
        <p:spPr>
          <a:xfrm>
            <a:off x="2713414" y="4275620"/>
            <a:ext cx="32638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dirty="0" err="1"/>
              <a:t>万用表测电压、电阻等</a:t>
            </a:r>
            <a:endParaRPr dirty="0"/>
          </a:p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dirty="0" err="1"/>
              <a:t>体重计测体重</a:t>
            </a:r>
            <a:endParaRPr dirty="0"/>
          </a:p>
        </p:txBody>
      </p:sp>
      <p:sp>
        <p:nvSpPr>
          <p:cNvPr id="523" name="间接检测：测量与被测量有一定关系的2个或2个以上的物理量，然后再计算出被检测量"/>
          <p:cNvSpPr txBox="1"/>
          <p:nvPr/>
        </p:nvSpPr>
        <p:spPr>
          <a:xfrm>
            <a:off x="757148" y="5335079"/>
            <a:ext cx="117308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间接检测：测量与被测量有一定关系的2个或2个以上的物理量，然后再计算出被检测量</a:t>
            </a:r>
          </a:p>
        </p:txBody>
      </p:sp>
      <p:sp>
        <p:nvSpPr>
          <p:cNvPr id="524" name="测量移动距离和时间，求速度…"/>
          <p:cNvSpPr txBox="1"/>
          <p:nvPr/>
        </p:nvSpPr>
        <p:spPr>
          <a:xfrm>
            <a:off x="2637010" y="6104494"/>
            <a:ext cx="417819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测量移动距离和时间，求速度</a:t>
            </a:r>
          </a:p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测量电压和电阻，求电流</a:t>
            </a:r>
          </a:p>
        </p:txBody>
      </p:sp>
      <p:grpSp>
        <p:nvGrpSpPr>
          <p:cNvPr id="527" name="成组"/>
          <p:cNvGrpSpPr/>
          <p:nvPr/>
        </p:nvGrpSpPr>
        <p:grpSpPr>
          <a:xfrm>
            <a:off x="7928671" y="5949617"/>
            <a:ext cx="1844995" cy="2363775"/>
            <a:chOff x="0" y="0"/>
            <a:chExt cx="1844993" cy="2363773"/>
          </a:xfrm>
        </p:grpSpPr>
        <p:sp>
          <p:nvSpPr>
            <p:cNvPr id="525" name="秤"/>
            <p:cNvSpPr/>
            <p:nvPr/>
          </p:nvSpPr>
          <p:spPr>
            <a:xfrm>
              <a:off x="151143" y="1094071"/>
              <a:ext cx="1270299" cy="126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" y="0"/>
                  </a:moveTo>
                  <a:cubicBezTo>
                    <a:pt x="91" y="0"/>
                    <a:pt x="0" y="92"/>
                    <a:pt x="0" y="206"/>
                  </a:cubicBezTo>
                  <a:lnTo>
                    <a:pt x="0" y="1070"/>
                  </a:lnTo>
                  <a:cubicBezTo>
                    <a:pt x="0" y="1183"/>
                    <a:pt x="91" y="1274"/>
                    <a:pt x="204" y="1274"/>
                  </a:cubicBezTo>
                  <a:cubicBezTo>
                    <a:pt x="598" y="1274"/>
                    <a:pt x="3707" y="1274"/>
                    <a:pt x="7432" y="1274"/>
                  </a:cubicBezTo>
                  <a:lnTo>
                    <a:pt x="7432" y="3181"/>
                  </a:lnTo>
                  <a:lnTo>
                    <a:pt x="8705" y="3181"/>
                  </a:lnTo>
                  <a:lnTo>
                    <a:pt x="8705" y="1274"/>
                  </a:lnTo>
                  <a:cubicBezTo>
                    <a:pt x="10081" y="1274"/>
                    <a:pt x="11513" y="1274"/>
                    <a:pt x="12895" y="1274"/>
                  </a:cubicBezTo>
                  <a:lnTo>
                    <a:pt x="12895" y="3181"/>
                  </a:lnTo>
                  <a:lnTo>
                    <a:pt x="14168" y="3181"/>
                  </a:lnTo>
                  <a:lnTo>
                    <a:pt x="14168" y="1274"/>
                  </a:lnTo>
                  <a:cubicBezTo>
                    <a:pt x="17941" y="1274"/>
                    <a:pt x="21077" y="1274"/>
                    <a:pt x="21396" y="1274"/>
                  </a:cubicBezTo>
                  <a:cubicBezTo>
                    <a:pt x="21509" y="1274"/>
                    <a:pt x="21600" y="1183"/>
                    <a:pt x="21600" y="1070"/>
                  </a:cubicBezTo>
                  <a:lnTo>
                    <a:pt x="21600" y="206"/>
                  </a:lnTo>
                  <a:cubicBezTo>
                    <a:pt x="21600" y="92"/>
                    <a:pt x="21508" y="0"/>
                    <a:pt x="21389" y="0"/>
                  </a:cubicBezTo>
                  <a:lnTo>
                    <a:pt x="204" y="0"/>
                  </a:lnTo>
                  <a:close/>
                  <a:moveTo>
                    <a:pt x="4922" y="3554"/>
                  </a:moveTo>
                  <a:cubicBezTo>
                    <a:pt x="4630" y="3554"/>
                    <a:pt x="4382" y="3763"/>
                    <a:pt x="4333" y="4055"/>
                  </a:cubicBezTo>
                  <a:lnTo>
                    <a:pt x="2061" y="17923"/>
                  </a:lnTo>
                  <a:cubicBezTo>
                    <a:pt x="2013" y="18215"/>
                    <a:pt x="1868" y="18478"/>
                    <a:pt x="1646" y="18667"/>
                  </a:cubicBezTo>
                  <a:lnTo>
                    <a:pt x="204" y="19916"/>
                  </a:lnTo>
                  <a:cubicBezTo>
                    <a:pt x="80" y="20024"/>
                    <a:pt x="10" y="20174"/>
                    <a:pt x="10" y="20336"/>
                  </a:cubicBezTo>
                  <a:lnTo>
                    <a:pt x="10" y="21600"/>
                  </a:lnTo>
                  <a:lnTo>
                    <a:pt x="21600" y="21600"/>
                  </a:lnTo>
                  <a:lnTo>
                    <a:pt x="21600" y="20341"/>
                  </a:lnTo>
                  <a:cubicBezTo>
                    <a:pt x="21600" y="20179"/>
                    <a:pt x="21530" y="20024"/>
                    <a:pt x="21406" y="19916"/>
                  </a:cubicBezTo>
                  <a:lnTo>
                    <a:pt x="19966" y="18667"/>
                  </a:lnTo>
                  <a:cubicBezTo>
                    <a:pt x="19744" y="18473"/>
                    <a:pt x="19592" y="18209"/>
                    <a:pt x="19549" y="17923"/>
                  </a:cubicBezTo>
                  <a:lnTo>
                    <a:pt x="17277" y="4055"/>
                  </a:lnTo>
                  <a:cubicBezTo>
                    <a:pt x="17228" y="3769"/>
                    <a:pt x="16980" y="3554"/>
                    <a:pt x="16688" y="3554"/>
                  </a:cubicBezTo>
                  <a:lnTo>
                    <a:pt x="4922" y="3554"/>
                  </a:lnTo>
                  <a:close/>
                  <a:moveTo>
                    <a:pt x="10805" y="5692"/>
                  </a:moveTo>
                  <a:cubicBezTo>
                    <a:pt x="14000" y="5692"/>
                    <a:pt x="16585" y="8278"/>
                    <a:pt x="16585" y="11475"/>
                  </a:cubicBezTo>
                  <a:cubicBezTo>
                    <a:pt x="16585" y="14666"/>
                    <a:pt x="13995" y="17258"/>
                    <a:pt x="10805" y="17258"/>
                  </a:cubicBezTo>
                  <a:cubicBezTo>
                    <a:pt x="7615" y="17258"/>
                    <a:pt x="5025" y="14672"/>
                    <a:pt x="5025" y="11475"/>
                  </a:cubicBezTo>
                  <a:cubicBezTo>
                    <a:pt x="5025" y="8284"/>
                    <a:pt x="7610" y="5692"/>
                    <a:pt x="10805" y="5692"/>
                  </a:cubicBezTo>
                  <a:close/>
                  <a:moveTo>
                    <a:pt x="14357" y="7712"/>
                  </a:moveTo>
                  <a:lnTo>
                    <a:pt x="11168" y="10562"/>
                  </a:lnTo>
                  <a:cubicBezTo>
                    <a:pt x="10817" y="10422"/>
                    <a:pt x="10395" y="10492"/>
                    <a:pt x="10108" y="10778"/>
                  </a:cubicBezTo>
                  <a:cubicBezTo>
                    <a:pt x="9725" y="11161"/>
                    <a:pt x="9725" y="11783"/>
                    <a:pt x="10108" y="12167"/>
                  </a:cubicBezTo>
                  <a:cubicBezTo>
                    <a:pt x="10492" y="12550"/>
                    <a:pt x="11113" y="12550"/>
                    <a:pt x="11497" y="12167"/>
                  </a:cubicBezTo>
                  <a:cubicBezTo>
                    <a:pt x="11783" y="11881"/>
                    <a:pt x="11853" y="11464"/>
                    <a:pt x="11713" y="11107"/>
                  </a:cubicBezTo>
                  <a:lnTo>
                    <a:pt x="14561" y="7916"/>
                  </a:lnTo>
                  <a:lnTo>
                    <a:pt x="14357" y="7712"/>
                  </a:lnTo>
                  <a:close/>
                </a:path>
              </a:pathLst>
            </a:cu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6" name="大象"/>
            <p:cNvSpPr/>
            <p:nvPr/>
          </p:nvSpPr>
          <p:spPr>
            <a:xfrm>
              <a:off x="-1" y="0"/>
              <a:ext cx="1844995" cy="111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5209" y="0"/>
                  </a:moveTo>
                  <a:cubicBezTo>
                    <a:pt x="15185" y="0"/>
                    <a:pt x="15160" y="4"/>
                    <a:pt x="15135" y="8"/>
                  </a:cubicBezTo>
                  <a:cubicBezTo>
                    <a:pt x="14637" y="104"/>
                    <a:pt x="14123" y="530"/>
                    <a:pt x="13605" y="1277"/>
                  </a:cubicBezTo>
                  <a:cubicBezTo>
                    <a:pt x="12491" y="1461"/>
                    <a:pt x="11422" y="1753"/>
                    <a:pt x="10714" y="1947"/>
                  </a:cubicBezTo>
                  <a:cubicBezTo>
                    <a:pt x="10428" y="2026"/>
                    <a:pt x="10202" y="2088"/>
                    <a:pt x="10041" y="2125"/>
                  </a:cubicBezTo>
                  <a:cubicBezTo>
                    <a:pt x="9857" y="2167"/>
                    <a:pt x="9673" y="2189"/>
                    <a:pt x="9479" y="2189"/>
                  </a:cubicBezTo>
                  <a:cubicBezTo>
                    <a:pt x="8987" y="2189"/>
                    <a:pt x="8529" y="2057"/>
                    <a:pt x="8042" y="1916"/>
                  </a:cubicBezTo>
                  <a:cubicBezTo>
                    <a:pt x="7537" y="1771"/>
                    <a:pt x="7015" y="1619"/>
                    <a:pt x="6436" y="1619"/>
                  </a:cubicBezTo>
                  <a:cubicBezTo>
                    <a:pt x="5579" y="1619"/>
                    <a:pt x="4186" y="2495"/>
                    <a:pt x="3184" y="4169"/>
                  </a:cubicBezTo>
                  <a:cubicBezTo>
                    <a:pt x="2329" y="5598"/>
                    <a:pt x="1882" y="7412"/>
                    <a:pt x="1890" y="9415"/>
                  </a:cubicBezTo>
                  <a:cubicBezTo>
                    <a:pt x="1901" y="12167"/>
                    <a:pt x="1661" y="13813"/>
                    <a:pt x="1459" y="14708"/>
                  </a:cubicBezTo>
                  <a:cubicBezTo>
                    <a:pt x="1254" y="15614"/>
                    <a:pt x="1044" y="15954"/>
                    <a:pt x="1016" y="15996"/>
                  </a:cubicBezTo>
                  <a:cubicBezTo>
                    <a:pt x="932" y="16069"/>
                    <a:pt x="-42" y="16975"/>
                    <a:pt x="2" y="19269"/>
                  </a:cubicBezTo>
                  <a:lnTo>
                    <a:pt x="4" y="19389"/>
                  </a:lnTo>
                  <a:lnTo>
                    <a:pt x="67" y="19330"/>
                  </a:lnTo>
                  <a:cubicBezTo>
                    <a:pt x="884" y="18565"/>
                    <a:pt x="1328" y="17555"/>
                    <a:pt x="1388" y="16332"/>
                  </a:cubicBezTo>
                  <a:cubicBezTo>
                    <a:pt x="1894" y="15091"/>
                    <a:pt x="2152" y="13282"/>
                    <a:pt x="2279" y="11979"/>
                  </a:cubicBezTo>
                  <a:cubicBezTo>
                    <a:pt x="2347" y="11281"/>
                    <a:pt x="2384" y="10649"/>
                    <a:pt x="2406" y="10188"/>
                  </a:cubicBezTo>
                  <a:cubicBezTo>
                    <a:pt x="2503" y="11310"/>
                    <a:pt x="2720" y="13323"/>
                    <a:pt x="3055" y="13904"/>
                  </a:cubicBezTo>
                  <a:cubicBezTo>
                    <a:pt x="3461" y="14609"/>
                    <a:pt x="3157" y="16070"/>
                    <a:pt x="3115" y="16260"/>
                  </a:cubicBezTo>
                  <a:cubicBezTo>
                    <a:pt x="3009" y="16382"/>
                    <a:pt x="2209" y="17329"/>
                    <a:pt x="1420" y="19041"/>
                  </a:cubicBezTo>
                  <a:lnTo>
                    <a:pt x="1407" y="19072"/>
                  </a:lnTo>
                  <a:lnTo>
                    <a:pt x="1412" y="19105"/>
                  </a:lnTo>
                  <a:cubicBezTo>
                    <a:pt x="1771" y="21292"/>
                    <a:pt x="2594" y="21528"/>
                    <a:pt x="2931" y="21528"/>
                  </a:cubicBezTo>
                  <a:cubicBezTo>
                    <a:pt x="3043" y="21528"/>
                    <a:pt x="3114" y="21504"/>
                    <a:pt x="3117" y="21503"/>
                  </a:cubicBezTo>
                  <a:lnTo>
                    <a:pt x="3152" y="21492"/>
                  </a:lnTo>
                  <a:lnTo>
                    <a:pt x="3152" y="21433"/>
                  </a:lnTo>
                  <a:cubicBezTo>
                    <a:pt x="3152" y="21105"/>
                    <a:pt x="3201" y="19419"/>
                    <a:pt x="4166" y="18107"/>
                  </a:cubicBezTo>
                  <a:lnTo>
                    <a:pt x="4456" y="21597"/>
                  </a:lnTo>
                  <a:lnTo>
                    <a:pt x="6800" y="21597"/>
                  </a:lnTo>
                  <a:lnTo>
                    <a:pt x="6800" y="21525"/>
                  </a:lnTo>
                  <a:cubicBezTo>
                    <a:pt x="6800" y="21501"/>
                    <a:pt x="6793" y="20923"/>
                    <a:pt x="6439" y="20474"/>
                  </a:cubicBezTo>
                  <a:cubicBezTo>
                    <a:pt x="6092" y="20032"/>
                    <a:pt x="5949" y="19678"/>
                    <a:pt x="5871" y="19072"/>
                  </a:cubicBezTo>
                  <a:cubicBezTo>
                    <a:pt x="5812" y="18612"/>
                    <a:pt x="5688" y="17204"/>
                    <a:pt x="5665" y="16001"/>
                  </a:cubicBezTo>
                  <a:cubicBezTo>
                    <a:pt x="6112" y="15641"/>
                    <a:pt x="6437" y="15092"/>
                    <a:pt x="6629" y="14363"/>
                  </a:cubicBezTo>
                  <a:cubicBezTo>
                    <a:pt x="6881" y="14646"/>
                    <a:pt x="7251" y="14788"/>
                    <a:pt x="7729" y="14788"/>
                  </a:cubicBezTo>
                  <a:cubicBezTo>
                    <a:pt x="8608" y="14788"/>
                    <a:pt x="9641" y="14299"/>
                    <a:pt x="10064" y="13940"/>
                  </a:cubicBezTo>
                  <a:cubicBezTo>
                    <a:pt x="10159" y="14302"/>
                    <a:pt x="10227" y="15165"/>
                    <a:pt x="10230" y="16098"/>
                  </a:cubicBezTo>
                  <a:cubicBezTo>
                    <a:pt x="10234" y="17260"/>
                    <a:pt x="10143" y="18266"/>
                    <a:pt x="9978" y="18863"/>
                  </a:cubicBezTo>
                  <a:cubicBezTo>
                    <a:pt x="9755" y="19677"/>
                    <a:pt x="9750" y="19977"/>
                    <a:pt x="9749" y="20156"/>
                  </a:cubicBezTo>
                  <a:cubicBezTo>
                    <a:pt x="9748" y="20273"/>
                    <a:pt x="9749" y="20312"/>
                    <a:pt x="9682" y="20432"/>
                  </a:cubicBezTo>
                  <a:cubicBezTo>
                    <a:pt x="9504" y="20749"/>
                    <a:pt x="9514" y="21496"/>
                    <a:pt x="9514" y="21528"/>
                  </a:cubicBezTo>
                  <a:lnTo>
                    <a:pt x="9516" y="21597"/>
                  </a:lnTo>
                  <a:lnTo>
                    <a:pt x="11467" y="21600"/>
                  </a:lnTo>
                  <a:lnTo>
                    <a:pt x="11467" y="21528"/>
                  </a:lnTo>
                  <a:cubicBezTo>
                    <a:pt x="11467" y="20987"/>
                    <a:pt x="11405" y="20834"/>
                    <a:pt x="11350" y="20699"/>
                  </a:cubicBezTo>
                  <a:cubicBezTo>
                    <a:pt x="11325" y="20637"/>
                    <a:pt x="11302" y="20583"/>
                    <a:pt x="11289" y="20490"/>
                  </a:cubicBezTo>
                  <a:cubicBezTo>
                    <a:pt x="11276" y="20397"/>
                    <a:pt x="11292" y="20363"/>
                    <a:pt x="11338" y="20268"/>
                  </a:cubicBezTo>
                  <a:cubicBezTo>
                    <a:pt x="11409" y="20121"/>
                    <a:pt x="11527" y="19876"/>
                    <a:pt x="11615" y="19175"/>
                  </a:cubicBezTo>
                  <a:cubicBezTo>
                    <a:pt x="11740" y="18175"/>
                    <a:pt x="12704" y="13788"/>
                    <a:pt x="12942" y="12711"/>
                  </a:cubicBezTo>
                  <a:cubicBezTo>
                    <a:pt x="13011" y="13181"/>
                    <a:pt x="13218" y="14235"/>
                    <a:pt x="13791" y="15356"/>
                  </a:cubicBezTo>
                  <a:cubicBezTo>
                    <a:pt x="14267" y="16288"/>
                    <a:pt x="15238" y="19597"/>
                    <a:pt x="15118" y="20067"/>
                  </a:cubicBezTo>
                  <a:cubicBezTo>
                    <a:pt x="14972" y="20642"/>
                    <a:pt x="14981" y="21169"/>
                    <a:pt x="14984" y="21394"/>
                  </a:cubicBezTo>
                  <a:cubicBezTo>
                    <a:pt x="14985" y="21419"/>
                    <a:pt x="14984" y="21442"/>
                    <a:pt x="14984" y="21458"/>
                  </a:cubicBezTo>
                  <a:lnTo>
                    <a:pt x="14984" y="21528"/>
                  </a:lnTo>
                  <a:lnTo>
                    <a:pt x="17219" y="21528"/>
                  </a:lnTo>
                  <a:lnTo>
                    <a:pt x="17217" y="21453"/>
                  </a:lnTo>
                  <a:cubicBezTo>
                    <a:pt x="17195" y="20749"/>
                    <a:pt x="16985" y="20386"/>
                    <a:pt x="16798" y="20065"/>
                  </a:cubicBezTo>
                  <a:cubicBezTo>
                    <a:pt x="16646" y="19801"/>
                    <a:pt x="16514" y="19572"/>
                    <a:pt x="16493" y="19200"/>
                  </a:cubicBezTo>
                  <a:cubicBezTo>
                    <a:pt x="16405" y="17646"/>
                    <a:pt x="15778" y="12582"/>
                    <a:pt x="15340" y="11398"/>
                  </a:cubicBezTo>
                  <a:cubicBezTo>
                    <a:pt x="15049" y="10613"/>
                    <a:pt x="15087" y="10256"/>
                    <a:pt x="15135" y="10113"/>
                  </a:cubicBezTo>
                  <a:cubicBezTo>
                    <a:pt x="15180" y="9979"/>
                    <a:pt x="15256" y="9963"/>
                    <a:pt x="15286" y="9963"/>
                  </a:cubicBezTo>
                  <a:cubicBezTo>
                    <a:pt x="15295" y="9963"/>
                    <a:pt x="15303" y="9966"/>
                    <a:pt x="15311" y="9968"/>
                  </a:cubicBezTo>
                  <a:cubicBezTo>
                    <a:pt x="15380" y="9986"/>
                    <a:pt x="15477" y="10112"/>
                    <a:pt x="15571" y="10235"/>
                  </a:cubicBezTo>
                  <a:cubicBezTo>
                    <a:pt x="15685" y="10386"/>
                    <a:pt x="15793" y="10530"/>
                    <a:pt x="15886" y="10530"/>
                  </a:cubicBezTo>
                  <a:cubicBezTo>
                    <a:pt x="15918" y="10530"/>
                    <a:pt x="15945" y="10512"/>
                    <a:pt x="15968" y="10480"/>
                  </a:cubicBezTo>
                  <a:cubicBezTo>
                    <a:pt x="16162" y="10219"/>
                    <a:pt x="16190" y="9623"/>
                    <a:pt x="16193" y="9429"/>
                  </a:cubicBezTo>
                  <a:lnTo>
                    <a:pt x="16600" y="9306"/>
                  </a:lnTo>
                  <a:cubicBezTo>
                    <a:pt x="16632" y="9560"/>
                    <a:pt x="16788" y="10333"/>
                    <a:pt x="17524" y="10333"/>
                  </a:cubicBezTo>
                  <a:cubicBezTo>
                    <a:pt x="17552" y="10333"/>
                    <a:pt x="17581" y="10332"/>
                    <a:pt x="17611" y="10330"/>
                  </a:cubicBezTo>
                  <a:cubicBezTo>
                    <a:pt x="17626" y="10329"/>
                    <a:pt x="17641" y="10327"/>
                    <a:pt x="17655" y="10327"/>
                  </a:cubicBezTo>
                  <a:cubicBezTo>
                    <a:pt x="18503" y="10327"/>
                    <a:pt x="18567" y="12404"/>
                    <a:pt x="18567" y="15573"/>
                  </a:cubicBezTo>
                  <a:cubicBezTo>
                    <a:pt x="18567" y="18685"/>
                    <a:pt x="20536" y="19896"/>
                    <a:pt x="20765" y="20026"/>
                  </a:cubicBezTo>
                  <a:cubicBezTo>
                    <a:pt x="20783" y="20104"/>
                    <a:pt x="20837" y="20278"/>
                    <a:pt x="20978" y="20398"/>
                  </a:cubicBezTo>
                  <a:cubicBezTo>
                    <a:pt x="21005" y="20422"/>
                    <a:pt x="21034" y="20432"/>
                    <a:pt x="21063" y="20432"/>
                  </a:cubicBezTo>
                  <a:cubicBezTo>
                    <a:pt x="21111" y="20432"/>
                    <a:pt x="21151" y="20398"/>
                    <a:pt x="21170" y="20340"/>
                  </a:cubicBezTo>
                  <a:cubicBezTo>
                    <a:pt x="21186" y="20295"/>
                    <a:pt x="21196" y="20217"/>
                    <a:pt x="21155" y="20106"/>
                  </a:cubicBezTo>
                  <a:cubicBezTo>
                    <a:pt x="21138" y="20060"/>
                    <a:pt x="21140" y="20010"/>
                    <a:pt x="21157" y="19959"/>
                  </a:cubicBezTo>
                  <a:cubicBezTo>
                    <a:pt x="21183" y="19884"/>
                    <a:pt x="21240" y="19825"/>
                    <a:pt x="21288" y="19825"/>
                  </a:cubicBezTo>
                  <a:cubicBezTo>
                    <a:pt x="21303" y="19826"/>
                    <a:pt x="21316" y="19830"/>
                    <a:pt x="21326" y="19842"/>
                  </a:cubicBezTo>
                  <a:cubicBezTo>
                    <a:pt x="21351" y="19871"/>
                    <a:pt x="21385" y="19887"/>
                    <a:pt x="21420" y="19887"/>
                  </a:cubicBezTo>
                  <a:cubicBezTo>
                    <a:pt x="21474" y="19887"/>
                    <a:pt x="21517" y="19852"/>
                    <a:pt x="21536" y="19789"/>
                  </a:cubicBezTo>
                  <a:cubicBezTo>
                    <a:pt x="21558" y="19717"/>
                    <a:pt x="21547" y="19628"/>
                    <a:pt x="21502" y="19525"/>
                  </a:cubicBezTo>
                  <a:cubicBezTo>
                    <a:pt x="21392" y="19275"/>
                    <a:pt x="21249" y="19222"/>
                    <a:pt x="21149" y="19222"/>
                  </a:cubicBezTo>
                  <a:cubicBezTo>
                    <a:pt x="21106" y="19222"/>
                    <a:pt x="21070" y="19231"/>
                    <a:pt x="21050" y="19239"/>
                  </a:cubicBezTo>
                  <a:cubicBezTo>
                    <a:pt x="20893" y="19069"/>
                    <a:pt x="19596" y="17591"/>
                    <a:pt x="19740" y="15386"/>
                  </a:cubicBezTo>
                  <a:cubicBezTo>
                    <a:pt x="20143" y="9240"/>
                    <a:pt x="19594" y="7336"/>
                    <a:pt x="19360" y="6522"/>
                  </a:cubicBezTo>
                  <a:cubicBezTo>
                    <a:pt x="19140" y="5757"/>
                    <a:pt x="19051" y="5025"/>
                    <a:pt x="18973" y="4378"/>
                  </a:cubicBezTo>
                  <a:cubicBezTo>
                    <a:pt x="18864" y="3487"/>
                    <a:pt x="18771" y="2716"/>
                    <a:pt x="18379" y="2172"/>
                  </a:cubicBezTo>
                  <a:cubicBezTo>
                    <a:pt x="17921" y="1536"/>
                    <a:pt x="17101" y="1180"/>
                    <a:pt x="15943" y="1113"/>
                  </a:cubicBezTo>
                  <a:cubicBezTo>
                    <a:pt x="15874" y="798"/>
                    <a:pt x="15655" y="0"/>
                    <a:pt x="15209" y="0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28" name="要注意分析间接误差的传递"/>
          <p:cNvSpPr txBox="1"/>
          <p:nvPr/>
        </p:nvSpPr>
        <p:spPr>
          <a:xfrm>
            <a:off x="2459364" y="7293008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要注意分析间接误差的传递</a:t>
            </a:r>
          </a:p>
        </p:txBody>
      </p:sp>
      <p:pic>
        <p:nvPicPr>
          <p:cNvPr id="529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30" name="直接检测与间接检测"/>
          <p:cNvSpPr txBox="1"/>
          <p:nvPr/>
        </p:nvSpPr>
        <p:spPr>
          <a:xfrm>
            <a:off x="812666" y="2578185"/>
            <a:ext cx="33401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直接检测与间接检测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2" animBg="1" advAuto="0"/>
      <p:bldP spid="522" grpId="3" animBg="1" advAuto="0"/>
      <p:bldP spid="523" grpId="4" animBg="1" advAuto="0"/>
      <p:bldP spid="524" grpId="5" animBg="1" advAuto="0"/>
      <p:bldP spid="527" grpId="6" animBg="1" advAuto="0"/>
      <p:bldP spid="528" grpId="7" animBg="1" advAuto="0"/>
      <p:bldP spid="530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检测技术基础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533" name="绝对检测与比较检测"/>
          <p:cNvSpPr txBox="1"/>
          <p:nvPr/>
        </p:nvSpPr>
        <p:spPr>
          <a:xfrm>
            <a:off x="1307435" y="1935641"/>
            <a:ext cx="33401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绝对检测与比较检测</a:t>
            </a:r>
          </a:p>
        </p:txBody>
      </p:sp>
      <p:sp>
        <p:nvSpPr>
          <p:cNvPr id="534" name="绝对检测：由基本物理量测量而决定被测量的方法"/>
          <p:cNvSpPr txBox="1"/>
          <p:nvPr/>
        </p:nvSpPr>
        <p:spPr>
          <a:xfrm>
            <a:off x="1440146" y="2974160"/>
            <a:ext cx="6819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绝对检测：由基本物理量测量而决定被测量的方法</a:t>
            </a:r>
          </a:p>
        </p:txBody>
      </p:sp>
      <p:sp>
        <p:nvSpPr>
          <p:cNvPr id="535" name="水银体温计"/>
          <p:cNvSpPr txBox="1"/>
          <p:nvPr/>
        </p:nvSpPr>
        <p:spPr>
          <a:xfrm>
            <a:off x="3149717" y="3705179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 smtClean="0"/>
              <a:t>水银体温计</a:t>
            </a:r>
            <a:endParaRPr dirty="0"/>
          </a:p>
        </p:txBody>
      </p:sp>
      <p:sp>
        <p:nvSpPr>
          <p:cNvPr id="536" name="比较测量：与同种类量值进行比较而决定测量值的方法"/>
          <p:cNvSpPr txBox="1"/>
          <p:nvPr/>
        </p:nvSpPr>
        <p:spPr>
          <a:xfrm>
            <a:off x="1425751" y="4436198"/>
            <a:ext cx="7429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比较测量：与同种类量值进行比较而决定测量值的方法</a:t>
            </a:r>
            <a:endParaRPr dirty="0"/>
          </a:p>
        </p:txBody>
      </p:sp>
      <p:sp>
        <p:nvSpPr>
          <p:cNvPr id="537" name="砝码测量"/>
          <p:cNvSpPr txBox="1"/>
          <p:nvPr/>
        </p:nvSpPr>
        <p:spPr>
          <a:xfrm>
            <a:off x="3161921" y="5167217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砝码测量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1" animBg="1" advAuto="0"/>
      <p:bldP spid="534" grpId="2" animBg="1" advAuto="0"/>
      <p:bldP spid="535" grpId="3" animBg="1" advAuto="0"/>
      <p:bldP spid="536" grpId="4" animBg="1" advAuto="0"/>
      <p:bldP spid="537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t="12874" b="11936"/>
          <a:stretch>
            <a:fillRect/>
          </a:stretch>
        </p:blipFill>
        <p:spPr>
          <a:xfrm>
            <a:off x="9377660" y="5957985"/>
            <a:ext cx="3173678" cy="30267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 dirty="0"/>
          </a:p>
        </p:txBody>
      </p:sp>
      <p:sp>
        <p:nvSpPr>
          <p:cNvPr id="41" name="课程设计（2人一组）  70%…"/>
          <p:cNvSpPr txBox="1"/>
          <p:nvPr/>
        </p:nvSpPr>
        <p:spPr>
          <a:xfrm>
            <a:off x="989012" y="2045378"/>
            <a:ext cx="9424988" cy="582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buSzPct val="100000"/>
              <a:defRPr sz="2800"/>
            </a:pPr>
            <a:r>
              <a:rPr lang="zh-CN" altLang="en-US" sz="3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荣生辉</a:t>
            </a:r>
            <a:endParaRPr lang="en-US" altLang="zh-CN" sz="36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>
              <a:buSzPct val="100000"/>
              <a:defRPr sz="2800"/>
            </a:pPr>
            <a:endParaRPr lang="en-US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>
              <a:buSzPct val="100000"/>
              <a:defRPr sz="2800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信息楼南楼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A212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SzPct val="100000"/>
              <a:defRPr sz="2800"/>
            </a:pP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buSzPct val="100000"/>
              <a:defRPr sz="2800"/>
            </a:pPr>
            <a:r>
              <a:rPr lang="zh-CN" altLang="en-US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hlinkClick r:id="rId3"/>
              </a:rPr>
              <a:t>联系方式：</a:t>
            </a:r>
            <a:r>
              <a:rPr lang="en-US" altLang="zh-CN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hlinkClick r:id="rId3"/>
              </a:rPr>
              <a:t>rsh@ouc.edu.cn</a:t>
            </a:r>
            <a:endParaRPr lang="en-US" altLang="zh-CN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buSzPct val="100000"/>
              <a:defRPr sz="2800"/>
            </a:pPr>
            <a:endParaRPr lang="en-US" altLang="zh-CN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buSzPct val="100000"/>
              <a:defRPr sz="2800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课程主页（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：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SzPct val="100000"/>
              <a:defRPr sz="2800"/>
            </a:pP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SzPct val="100000"/>
              <a:defRPr sz="2800"/>
            </a:pPr>
            <a:r>
              <a:rPr lang="en-AU" altLang="zh-CN" sz="2800" u="sng" dirty="0" smtClean="0">
                <a:solidFill>
                  <a:srgbClr val="0000FF"/>
                </a:solidFill>
                <a:hlinkClick r:id="rId4"/>
              </a:rPr>
              <a:t>https</a:t>
            </a:r>
            <a:r>
              <a:rPr lang="en-AU" altLang="zh-CN" sz="2800" u="sng" dirty="0">
                <a:solidFill>
                  <a:srgbClr val="0000FF"/>
                </a:solidFill>
                <a:hlinkClick r:id="rId4"/>
              </a:rPr>
              <a:t>://</a:t>
            </a:r>
            <a:r>
              <a:rPr lang="en-AU" altLang="zh-CN" sz="2800" u="sng" dirty="0" err="1" smtClean="0">
                <a:solidFill>
                  <a:srgbClr val="0000FF"/>
                </a:solidFill>
                <a:hlinkClick r:id="rId4"/>
              </a:rPr>
              <a:t>github.com</a:t>
            </a:r>
            <a:r>
              <a:rPr lang="en-AU" altLang="zh-CN" sz="2800" u="sng" dirty="0" smtClean="0">
                <a:solidFill>
                  <a:srgbClr val="0000FF"/>
                </a:solidFill>
                <a:hlinkClick r:id="rId4"/>
              </a:rPr>
              <a:t>/</a:t>
            </a:r>
            <a:r>
              <a:rPr lang="en-AU" altLang="zh-CN" sz="2800" u="sng" dirty="0" err="1" smtClean="0">
                <a:solidFill>
                  <a:srgbClr val="0000FF"/>
                </a:solidFill>
                <a:hlinkClick r:id="rId4"/>
              </a:rPr>
              <a:t>rshouc</a:t>
            </a:r>
            <a:r>
              <a:rPr lang="en-AU" altLang="zh-CN" sz="2800" u="sng" dirty="0" smtClean="0">
                <a:solidFill>
                  <a:srgbClr val="0000FF"/>
                </a:solidFill>
                <a:hlinkClick r:id="rId4"/>
              </a:rPr>
              <a:t>/Detection-technology-and-sensors</a:t>
            </a:r>
            <a:endParaRPr lang="en-AU" altLang="zh-CN" sz="2800" u="sng" dirty="0" smtClean="0">
              <a:solidFill>
                <a:srgbClr val="0000FF"/>
              </a:solidFill>
            </a:endParaRPr>
          </a:p>
          <a:p>
            <a:pPr algn="l">
              <a:buSzPct val="100000"/>
              <a:defRPr sz="2800"/>
            </a:pPr>
            <a:endParaRPr lang="en-AU" altLang="zh-CN" sz="2800" u="sng" dirty="0">
              <a:solidFill>
                <a:srgbClr val="0000FF"/>
              </a:solidFill>
            </a:endParaRPr>
          </a:p>
          <a:p>
            <a:pPr algn="l">
              <a:buSzPct val="100000"/>
              <a:defRPr sz="2800"/>
            </a:pPr>
            <a:r>
              <a:rPr lang="zh-CN" altLang="en-US" sz="2800" u="sng" dirty="0" smtClean="0">
                <a:solidFill>
                  <a:srgbClr val="0000FF"/>
                </a:solidFill>
              </a:rPr>
              <a:t>相关信息及其公告可以通过</a:t>
            </a:r>
            <a:r>
              <a:rPr lang="en-US" altLang="zh-CN" sz="2800" u="sng" dirty="0" smtClean="0">
                <a:solidFill>
                  <a:srgbClr val="0000FF"/>
                </a:solidFill>
              </a:rPr>
              <a:t>BB</a:t>
            </a:r>
            <a:r>
              <a:rPr lang="zh-CN" altLang="en-US" sz="2800" u="sng" dirty="0" smtClean="0">
                <a:solidFill>
                  <a:srgbClr val="0000FF"/>
                </a:solidFill>
              </a:rPr>
              <a:t>网络教育平台查看</a:t>
            </a:r>
            <a:endParaRPr lang="en-US" altLang="zh-CN" sz="2800" u="sng" dirty="0">
              <a:solidFill>
                <a:srgbClr val="0000FF"/>
              </a:solidFill>
            </a:endParaRPr>
          </a:p>
          <a:p>
            <a:pPr algn="l">
              <a:buSzPct val="100000"/>
              <a:defRPr sz="2800"/>
            </a:pPr>
            <a:endParaRPr lang="en-US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27063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偏差法与零位法"/>
          <p:cNvSpPr txBox="1"/>
          <p:nvPr/>
        </p:nvSpPr>
        <p:spPr>
          <a:xfrm>
            <a:off x="1172350" y="2125906"/>
            <a:ext cx="26289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偏差法与零位法</a:t>
            </a:r>
          </a:p>
        </p:txBody>
      </p:sp>
      <p:sp>
        <p:nvSpPr>
          <p:cNvPr id="540" name="偏差法又称为偏位检测方法"/>
          <p:cNvSpPr txBox="1"/>
          <p:nvPr/>
        </p:nvSpPr>
        <p:spPr>
          <a:xfrm>
            <a:off x="1129488" y="3077164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偏差法又称为偏位检测方法</a:t>
            </a:r>
          </a:p>
        </p:txBody>
      </p:sp>
      <p:pic>
        <p:nvPicPr>
          <p:cNvPr id="54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34271" t="47" r="37583"/>
          <a:stretch>
            <a:fillRect/>
          </a:stretch>
        </p:blipFill>
        <p:spPr>
          <a:xfrm>
            <a:off x="2326167" y="3901422"/>
            <a:ext cx="937201" cy="306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extrusionOk="0">
                <a:moveTo>
                  <a:pt x="14233" y="0"/>
                </a:moveTo>
                <a:cubicBezTo>
                  <a:pt x="12850" y="5"/>
                  <a:pt x="12125" y="10"/>
                  <a:pt x="12151" y="20"/>
                </a:cubicBezTo>
                <a:cubicBezTo>
                  <a:pt x="12214" y="43"/>
                  <a:pt x="12207" y="57"/>
                  <a:pt x="12124" y="78"/>
                </a:cubicBezTo>
                <a:cubicBezTo>
                  <a:pt x="12063" y="94"/>
                  <a:pt x="12014" y="122"/>
                  <a:pt x="12014" y="143"/>
                </a:cubicBezTo>
                <a:cubicBezTo>
                  <a:pt x="12014" y="164"/>
                  <a:pt x="11943" y="203"/>
                  <a:pt x="11850" y="229"/>
                </a:cubicBezTo>
                <a:cubicBezTo>
                  <a:pt x="11692" y="275"/>
                  <a:pt x="11627" y="277"/>
                  <a:pt x="11083" y="263"/>
                </a:cubicBezTo>
                <a:cubicBezTo>
                  <a:pt x="10677" y="253"/>
                  <a:pt x="10498" y="258"/>
                  <a:pt x="10498" y="274"/>
                </a:cubicBezTo>
                <a:cubicBezTo>
                  <a:pt x="10498" y="288"/>
                  <a:pt x="10531" y="303"/>
                  <a:pt x="10571" y="311"/>
                </a:cubicBezTo>
                <a:cubicBezTo>
                  <a:pt x="10619" y="320"/>
                  <a:pt x="10612" y="341"/>
                  <a:pt x="10562" y="369"/>
                </a:cubicBezTo>
                <a:cubicBezTo>
                  <a:pt x="10520" y="393"/>
                  <a:pt x="10510" y="422"/>
                  <a:pt x="10535" y="434"/>
                </a:cubicBezTo>
                <a:cubicBezTo>
                  <a:pt x="10559" y="446"/>
                  <a:pt x="10524" y="461"/>
                  <a:pt x="10462" y="467"/>
                </a:cubicBezTo>
                <a:cubicBezTo>
                  <a:pt x="10399" y="473"/>
                  <a:pt x="10294" y="482"/>
                  <a:pt x="10224" y="490"/>
                </a:cubicBezTo>
                <a:cubicBezTo>
                  <a:pt x="10154" y="497"/>
                  <a:pt x="9939" y="505"/>
                  <a:pt x="9740" y="507"/>
                </a:cubicBezTo>
                <a:cubicBezTo>
                  <a:pt x="9449" y="508"/>
                  <a:pt x="9377" y="502"/>
                  <a:pt x="9384" y="473"/>
                </a:cubicBezTo>
                <a:cubicBezTo>
                  <a:pt x="9392" y="440"/>
                  <a:pt x="9367" y="439"/>
                  <a:pt x="9146" y="473"/>
                </a:cubicBezTo>
                <a:cubicBezTo>
                  <a:pt x="8902" y="510"/>
                  <a:pt x="8815" y="565"/>
                  <a:pt x="9000" y="565"/>
                </a:cubicBezTo>
                <a:cubicBezTo>
                  <a:pt x="9055" y="565"/>
                  <a:pt x="9143" y="581"/>
                  <a:pt x="9192" y="599"/>
                </a:cubicBezTo>
                <a:cubicBezTo>
                  <a:pt x="9325" y="648"/>
                  <a:pt x="9159" y="700"/>
                  <a:pt x="8863" y="700"/>
                </a:cubicBezTo>
                <a:cubicBezTo>
                  <a:pt x="8632" y="700"/>
                  <a:pt x="8621" y="703"/>
                  <a:pt x="8544" y="817"/>
                </a:cubicBezTo>
                <a:cubicBezTo>
                  <a:pt x="8500" y="882"/>
                  <a:pt x="8474" y="977"/>
                  <a:pt x="8480" y="1024"/>
                </a:cubicBezTo>
                <a:cubicBezTo>
                  <a:pt x="8492" y="1130"/>
                  <a:pt x="8453" y="1181"/>
                  <a:pt x="8343" y="1215"/>
                </a:cubicBezTo>
                <a:cubicBezTo>
                  <a:pt x="8238" y="1247"/>
                  <a:pt x="8146" y="1186"/>
                  <a:pt x="8215" y="1131"/>
                </a:cubicBezTo>
                <a:cubicBezTo>
                  <a:pt x="8254" y="1099"/>
                  <a:pt x="8244" y="1096"/>
                  <a:pt x="8142" y="1122"/>
                </a:cubicBezTo>
                <a:cubicBezTo>
                  <a:pt x="8041" y="1148"/>
                  <a:pt x="8009" y="1146"/>
                  <a:pt x="7932" y="1114"/>
                </a:cubicBezTo>
                <a:cubicBezTo>
                  <a:pt x="7829" y="1071"/>
                  <a:pt x="7749" y="1065"/>
                  <a:pt x="7749" y="1100"/>
                </a:cubicBezTo>
                <a:cubicBezTo>
                  <a:pt x="7749" y="1113"/>
                  <a:pt x="7841" y="1147"/>
                  <a:pt x="7950" y="1175"/>
                </a:cubicBezTo>
                <a:lnTo>
                  <a:pt x="8142" y="1229"/>
                </a:lnTo>
                <a:lnTo>
                  <a:pt x="7950" y="1257"/>
                </a:lnTo>
                <a:cubicBezTo>
                  <a:pt x="7747" y="1285"/>
                  <a:pt x="7686" y="1329"/>
                  <a:pt x="7822" y="1355"/>
                </a:cubicBezTo>
                <a:cubicBezTo>
                  <a:pt x="7875" y="1365"/>
                  <a:pt x="7876" y="1377"/>
                  <a:pt x="7822" y="1397"/>
                </a:cubicBezTo>
                <a:cubicBezTo>
                  <a:pt x="7768" y="1417"/>
                  <a:pt x="7769" y="1443"/>
                  <a:pt x="7822" y="1486"/>
                </a:cubicBezTo>
                <a:cubicBezTo>
                  <a:pt x="7876" y="1530"/>
                  <a:pt x="7871" y="1557"/>
                  <a:pt x="7813" y="1578"/>
                </a:cubicBezTo>
                <a:cubicBezTo>
                  <a:pt x="7762" y="1597"/>
                  <a:pt x="7742" y="1683"/>
                  <a:pt x="7758" y="1808"/>
                </a:cubicBezTo>
                <a:cubicBezTo>
                  <a:pt x="7772" y="1917"/>
                  <a:pt x="7760" y="2012"/>
                  <a:pt x="7731" y="2021"/>
                </a:cubicBezTo>
                <a:cubicBezTo>
                  <a:pt x="7701" y="2030"/>
                  <a:pt x="7714" y="2052"/>
                  <a:pt x="7758" y="2068"/>
                </a:cubicBezTo>
                <a:cubicBezTo>
                  <a:pt x="7803" y="2085"/>
                  <a:pt x="7815" y="2096"/>
                  <a:pt x="7786" y="2096"/>
                </a:cubicBezTo>
                <a:cubicBezTo>
                  <a:pt x="7756" y="2096"/>
                  <a:pt x="7768" y="2110"/>
                  <a:pt x="7813" y="2127"/>
                </a:cubicBezTo>
                <a:cubicBezTo>
                  <a:pt x="7875" y="2150"/>
                  <a:pt x="7870" y="2164"/>
                  <a:pt x="7786" y="2186"/>
                </a:cubicBezTo>
                <a:cubicBezTo>
                  <a:pt x="7706" y="2206"/>
                  <a:pt x="7693" y="2221"/>
                  <a:pt x="7749" y="2242"/>
                </a:cubicBezTo>
                <a:cubicBezTo>
                  <a:pt x="7793" y="2258"/>
                  <a:pt x="7796" y="2277"/>
                  <a:pt x="7758" y="2284"/>
                </a:cubicBezTo>
                <a:cubicBezTo>
                  <a:pt x="7652" y="2304"/>
                  <a:pt x="7757" y="2527"/>
                  <a:pt x="7886" y="2558"/>
                </a:cubicBezTo>
                <a:cubicBezTo>
                  <a:pt x="7992" y="2583"/>
                  <a:pt x="7989" y="2587"/>
                  <a:pt x="7877" y="2614"/>
                </a:cubicBezTo>
                <a:cubicBezTo>
                  <a:pt x="7762" y="2642"/>
                  <a:pt x="7759" y="2648"/>
                  <a:pt x="7877" y="2709"/>
                </a:cubicBezTo>
                <a:cubicBezTo>
                  <a:pt x="7946" y="2745"/>
                  <a:pt x="7992" y="2791"/>
                  <a:pt x="7977" y="2813"/>
                </a:cubicBezTo>
                <a:cubicBezTo>
                  <a:pt x="7944" y="2862"/>
                  <a:pt x="8154" y="2864"/>
                  <a:pt x="8215" y="2815"/>
                </a:cubicBezTo>
                <a:cubicBezTo>
                  <a:pt x="8251" y="2786"/>
                  <a:pt x="8274" y="2785"/>
                  <a:pt x="8361" y="2807"/>
                </a:cubicBezTo>
                <a:cubicBezTo>
                  <a:pt x="8434" y="2826"/>
                  <a:pt x="8471" y="2877"/>
                  <a:pt x="8471" y="2967"/>
                </a:cubicBezTo>
                <a:cubicBezTo>
                  <a:pt x="8471" y="3083"/>
                  <a:pt x="8483" y="3098"/>
                  <a:pt x="8598" y="3087"/>
                </a:cubicBezTo>
                <a:cubicBezTo>
                  <a:pt x="8770" y="3070"/>
                  <a:pt x="9292" y="3230"/>
                  <a:pt x="9256" y="3288"/>
                </a:cubicBezTo>
                <a:cubicBezTo>
                  <a:pt x="9226" y="3337"/>
                  <a:pt x="8945" y="3354"/>
                  <a:pt x="8799" y="3316"/>
                </a:cubicBezTo>
                <a:cubicBezTo>
                  <a:pt x="8626" y="3272"/>
                  <a:pt x="8537" y="3315"/>
                  <a:pt x="8553" y="3437"/>
                </a:cubicBezTo>
                <a:cubicBezTo>
                  <a:pt x="8570" y="3564"/>
                  <a:pt x="8518" y="3607"/>
                  <a:pt x="8352" y="3607"/>
                </a:cubicBezTo>
                <a:cubicBezTo>
                  <a:pt x="8281" y="3607"/>
                  <a:pt x="8255" y="3622"/>
                  <a:pt x="8270" y="3655"/>
                </a:cubicBezTo>
                <a:cubicBezTo>
                  <a:pt x="8291" y="3703"/>
                  <a:pt x="8268" y="3708"/>
                  <a:pt x="7658" y="3714"/>
                </a:cubicBezTo>
                <a:lnTo>
                  <a:pt x="7028" y="3719"/>
                </a:lnTo>
                <a:lnTo>
                  <a:pt x="7009" y="3823"/>
                </a:lnTo>
                <a:cubicBezTo>
                  <a:pt x="7003" y="3880"/>
                  <a:pt x="7010" y="3942"/>
                  <a:pt x="7018" y="3960"/>
                </a:cubicBezTo>
                <a:cubicBezTo>
                  <a:pt x="7027" y="3978"/>
                  <a:pt x="7025" y="4065"/>
                  <a:pt x="7018" y="4150"/>
                </a:cubicBezTo>
                <a:cubicBezTo>
                  <a:pt x="6999" y="4400"/>
                  <a:pt x="6998" y="4408"/>
                  <a:pt x="7018" y="4548"/>
                </a:cubicBezTo>
                <a:cubicBezTo>
                  <a:pt x="7052" y="4779"/>
                  <a:pt x="7046" y="5630"/>
                  <a:pt x="7009" y="6014"/>
                </a:cubicBezTo>
                <a:cubicBezTo>
                  <a:pt x="7006" y="6051"/>
                  <a:pt x="7010" y="6099"/>
                  <a:pt x="7018" y="6123"/>
                </a:cubicBezTo>
                <a:cubicBezTo>
                  <a:pt x="7046" y="6200"/>
                  <a:pt x="7048" y="6915"/>
                  <a:pt x="7018" y="7067"/>
                </a:cubicBezTo>
                <a:cubicBezTo>
                  <a:pt x="6977" y="7279"/>
                  <a:pt x="7001" y="10356"/>
                  <a:pt x="7046" y="10557"/>
                </a:cubicBezTo>
                <a:cubicBezTo>
                  <a:pt x="7067" y="10651"/>
                  <a:pt x="7055" y="10734"/>
                  <a:pt x="7018" y="10741"/>
                </a:cubicBezTo>
                <a:cubicBezTo>
                  <a:pt x="6929" y="10758"/>
                  <a:pt x="6938" y="11122"/>
                  <a:pt x="7028" y="11139"/>
                </a:cubicBezTo>
                <a:cubicBezTo>
                  <a:pt x="7071" y="11147"/>
                  <a:pt x="7075" y="11223"/>
                  <a:pt x="7046" y="11335"/>
                </a:cubicBezTo>
                <a:cubicBezTo>
                  <a:pt x="6991" y="11545"/>
                  <a:pt x="6979" y="12052"/>
                  <a:pt x="7018" y="12325"/>
                </a:cubicBezTo>
                <a:cubicBezTo>
                  <a:pt x="7033" y="12429"/>
                  <a:pt x="7016" y="12662"/>
                  <a:pt x="6991" y="12843"/>
                </a:cubicBezTo>
                <a:cubicBezTo>
                  <a:pt x="6964" y="13037"/>
                  <a:pt x="6978" y="13186"/>
                  <a:pt x="7018" y="13210"/>
                </a:cubicBezTo>
                <a:cubicBezTo>
                  <a:pt x="7062" y="13234"/>
                  <a:pt x="7061" y="13281"/>
                  <a:pt x="7018" y="13336"/>
                </a:cubicBezTo>
                <a:cubicBezTo>
                  <a:pt x="6974" y="13392"/>
                  <a:pt x="6982" y="13600"/>
                  <a:pt x="7037" y="13926"/>
                </a:cubicBezTo>
                <a:cubicBezTo>
                  <a:pt x="7099" y="14299"/>
                  <a:pt x="7097" y="14438"/>
                  <a:pt x="7037" y="14461"/>
                </a:cubicBezTo>
                <a:cubicBezTo>
                  <a:pt x="6956" y="14490"/>
                  <a:pt x="6976" y="15128"/>
                  <a:pt x="7064" y="15337"/>
                </a:cubicBezTo>
                <a:cubicBezTo>
                  <a:pt x="7085" y="15387"/>
                  <a:pt x="7080" y="15434"/>
                  <a:pt x="7046" y="15440"/>
                </a:cubicBezTo>
                <a:cubicBezTo>
                  <a:pt x="6988" y="15451"/>
                  <a:pt x="7005" y="15811"/>
                  <a:pt x="7064" y="15829"/>
                </a:cubicBezTo>
                <a:cubicBezTo>
                  <a:pt x="7079" y="15834"/>
                  <a:pt x="7551" y="15838"/>
                  <a:pt x="8114" y="15840"/>
                </a:cubicBezTo>
                <a:cubicBezTo>
                  <a:pt x="9102" y="15845"/>
                  <a:pt x="9148" y="15848"/>
                  <a:pt x="9274" y="15899"/>
                </a:cubicBezTo>
                <a:cubicBezTo>
                  <a:pt x="9368" y="15937"/>
                  <a:pt x="9384" y="15960"/>
                  <a:pt x="9329" y="15980"/>
                </a:cubicBezTo>
                <a:cubicBezTo>
                  <a:pt x="9273" y="16001"/>
                  <a:pt x="9277" y="16008"/>
                  <a:pt x="9356" y="16008"/>
                </a:cubicBezTo>
                <a:cubicBezTo>
                  <a:pt x="9488" y="16008"/>
                  <a:pt x="9722" y="16111"/>
                  <a:pt x="9630" y="16129"/>
                </a:cubicBezTo>
                <a:cubicBezTo>
                  <a:pt x="9595" y="16135"/>
                  <a:pt x="9568" y="16193"/>
                  <a:pt x="9566" y="16255"/>
                </a:cubicBezTo>
                <a:cubicBezTo>
                  <a:pt x="9564" y="16345"/>
                  <a:pt x="9581" y="16364"/>
                  <a:pt x="9658" y="16344"/>
                </a:cubicBezTo>
                <a:cubicBezTo>
                  <a:pt x="9710" y="16331"/>
                  <a:pt x="9812" y="16325"/>
                  <a:pt x="9877" y="16333"/>
                </a:cubicBezTo>
                <a:cubicBezTo>
                  <a:pt x="9942" y="16341"/>
                  <a:pt x="10029" y="16336"/>
                  <a:pt x="10078" y="16325"/>
                </a:cubicBezTo>
                <a:cubicBezTo>
                  <a:pt x="10369" y="16254"/>
                  <a:pt x="10906" y="16284"/>
                  <a:pt x="10836" y="16367"/>
                </a:cubicBezTo>
                <a:cubicBezTo>
                  <a:pt x="10804" y="16404"/>
                  <a:pt x="10838" y="16408"/>
                  <a:pt x="11119" y="16408"/>
                </a:cubicBezTo>
                <a:cubicBezTo>
                  <a:pt x="11359" y="16408"/>
                  <a:pt x="11459" y="16419"/>
                  <a:pt x="11494" y="16448"/>
                </a:cubicBezTo>
                <a:cubicBezTo>
                  <a:pt x="11519" y="16469"/>
                  <a:pt x="11578" y="16494"/>
                  <a:pt x="11631" y="16504"/>
                </a:cubicBezTo>
                <a:cubicBezTo>
                  <a:pt x="11683" y="16513"/>
                  <a:pt x="11731" y="16540"/>
                  <a:pt x="11731" y="16562"/>
                </a:cubicBezTo>
                <a:cubicBezTo>
                  <a:pt x="11731" y="16585"/>
                  <a:pt x="11772" y="16609"/>
                  <a:pt x="11831" y="16616"/>
                </a:cubicBezTo>
                <a:cubicBezTo>
                  <a:pt x="11954" y="16630"/>
                  <a:pt x="11979" y="16709"/>
                  <a:pt x="11868" y="16730"/>
                </a:cubicBezTo>
                <a:cubicBezTo>
                  <a:pt x="11828" y="16738"/>
                  <a:pt x="11804" y="16798"/>
                  <a:pt x="11804" y="16865"/>
                </a:cubicBezTo>
                <a:cubicBezTo>
                  <a:pt x="11804" y="16931"/>
                  <a:pt x="11759" y="17004"/>
                  <a:pt x="11713" y="17027"/>
                </a:cubicBezTo>
                <a:cubicBezTo>
                  <a:pt x="11645" y="17060"/>
                  <a:pt x="11658" y="17079"/>
                  <a:pt x="11777" y="17131"/>
                </a:cubicBezTo>
                <a:cubicBezTo>
                  <a:pt x="12009" y="17232"/>
                  <a:pt x="11890" y="17363"/>
                  <a:pt x="11567" y="17363"/>
                </a:cubicBezTo>
                <a:cubicBezTo>
                  <a:pt x="11490" y="17363"/>
                  <a:pt x="11443" y="17371"/>
                  <a:pt x="11466" y="17382"/>
                </a:cubicBezTo>
                <a:cubicBezTo>
                  <a:pt x="11489" y="17394"/>
                  <a:pt x="11479" y="17408"/>
                  <a:pt x="11439" y="17416"/>
                </a:cubicBezTo>
                <a:cubicBezTo>
                  <a:pt x="11398" y="17424"/>
                  <a:pt x="11366" y="17450"/>
                  <a:pt x="11366" y="17472"/>
                </a:cubicBezTo>
                <a:cubicBezTo>
                  <a:pt x="11366" y="17524"/>
                  <a:pt x="11162" y="17576"/>
                  <a:pt x="10991" y="17567"/>
                </a:cubicBezTo>
                <a:cubicBezTo>
                  <a:pt x="10891" y="17562"/>
                  <a:pt x="10863" y="17573"/>
                  <a:pt x="10863" y="17615"/>
                </a:cubicBezTo>
                <a:cubicBezTo>
                  <a:pt x="10863" y="17645"/>
                  <a:pt x="10896" y="17677"/>
                  <a:pt x="10936" y="17685"/>
                </a:cubicBezTo>
                <a:cubicBezTo>
                  <a:pt x="10982" y="17693"/>
                  <a:pt x="10948" y="17722"/>
                  <a:pt x="10854" y="17763"/>
                </a:cubicBezTo>
                <a:cubicBezTo>
                  <a:pt x="10664" y="17845"/>
                  <a:pt x="10576" y="18011"/>
                  <a:pt x="10726" y="18001"/>
                </a:cubicBezTo>
                <a:cubicBezTo>
                  <a:pt x="10800" y="17996"/>
                  <a:pt x="10829" y="18025"/>
                  <a:pt x="10845" y="18113"/>
                </a:cubicBezTo>
                <a:cubicBezTo>
                  <a:pt x="10874" y="18269"/>
                  <a:pt x="10826" y="18311"/>
                  <a:pt x="10662" y="18270"/>
                </a:cubicBezTo>
                <a:cubicBezTo>
                  <a:pt x="10555" y="18243"/>
                  <a:pt x="10547" y="18245"/>
                  <a:pt x="10589" y="18295"/>
                </a:cubicBezTo>
                <a:cubicBezTo>
                  <a:pt x="10616" y="18325"/>
                  <a:pt x="10644" y="18378"/>
                  <a:pt x="10644" y="18412"/>
                </a:cubicBezTo>
                <a:cubicBezTo>
                  <a:pt x="10645" y="18459"/>
                  <a:pt x="10677" y="18473"/>
                  <a:pt x="10772" y="18468"/>
                </a:cubicBezTo>
                <a:cubicBezTo>
                  <a:pt x="10948" y="18459"/>
                  <a:pt x="10902" y="18578"/>
                  <a:pt x="10708" y="18633"/>
                </a:cubicBezTo>
                <a:cubicBezTo>
                  <a:pt x="10594" y="18666"/>
                  <a:pt x="10583" y="18680"/>
                  <a:pt x="10653" y="18706"/>
                </a:cubicBezTo>
                <a:cubicBezTo>
                  <a:pt x="10720" y="18731"/>
                  <a:pt x="10717" y="18746"/>
                  <a:pt x="10653" y="18765"/>
                </a:cubicBezTo>
                <a:cubicBezTo>
                  <a:pt x="10607" y="18779"/>
                  <a:pt x="10571" y="18805"/>
                  <a:pt x="10571" y="18824"/>
                </a:cubicBezTo>
                <a:cubicBezTo>
                  <a:pt x="10571" y="18848"/>
                  <a:pt x="10587" y="18850"/>
                  <a:pt x="10644" y="18832"/>
                </a:cubicBezTo>
                <a:cubicBezTo>
                  <a:pt x="10754" y="18799"/>
                  <a:pt x="11061" y="18850"/>
                  <a:pt x="11183" y="18922"/>
                </a:cubicBezTo>
                <a:cubicBezTo>
                  <a:pt x="11328" y="19007"/>
                  <a:pt x="11393" y="19152"/>
                  <a:pt x="11293" y="19171"/>
                </a:cubicBezTo>
                <a:cubicBezTo>
                  <a:pt x="11229" y="19183"/>
                  <a:pt x="11229" y="19193"/>
                  <a:pt x="11302" y="19207"/>
                </a:cubicBezTo>
                <a:cubicBezTo>
                  <a:pt x="11356" y="19217"/>
                  <a:pt x="11400" y="19252"/>
                  <a:pt x="11402" y="19286"/>
                </a:cubicBezTo>
                <a:cubicBezTo>
                  <a:pt x="11417" y="19488"/>
                  <a:pt x="11446" y="19527"/>
                  <a:pt x="11521" y="19487"/>
                </a:cubicBezTo>
                <a:cubicBezTo>
                  <a:pt x="11562" y="19465"/>
                  <a:pt x="11627" y="19451"/>
                  <a:pt x="11667" y="19459"/>
                </a:cubicBezTo>
                <a:cubicBezTo>
                  <a:pt x="11707" y="19467"/>
                  <a:pt x="11780" y="19458"/>
                  <a:pt x="11831" y="19437"/>
                </a:cubicBezTo>
                <a:cubicBezTo>
                  <a:pt x="11882" y="19415"/>
                  <a:pt x="11937" y="19406"/>
                  <a:pt x="11959" y="19417"/>
                </a:cubicBezTo>
                <a:cubicBezTo>
                  <a:pt x="12031" y="19453"/>
                  <a:pt x="12050" y="19568"/>
                  <a:pt x="11987" y="19599"/>
                </a:cubicBezTo>
                <a:cubicBezTo>
                  <a:pt x="11946" y="19619"/>
                  <a:pt x="11962" y="19639"/>
                  <a:pt x="12041" y="19652"/>
                </a:cubicBezTo>
                <a:cubicBezTo>
                  <a:pt x="12108" y="19663"/>
                  <a:pt x="12148" y="19682"/>
                  <a:pt x="12124" y="19694"/>
                </a:cubicBezTo>
                <a:cubicBezTo>
                  <a:pt x="12100" y="19706"/>
                  <a:pt x="12115" y="19731"/>
                  <a:pt x="12160" y="19747"/>
                </a:cubicBezTo>
                <a:cubicBezTo>
                  <a:pt x="12205" y="19764"/>
                  <a:pt x="12211" y="19780"/>
                  <a:pt x="12178" y="19786"/>
                </a:cubicBezTo>
                <a:cubicBezTo>
                  <a:pt x="12146" y="19793"/>
                  <a:pt x="12114" y="19850"/>
                  <a:pt x="12105" y="19912"/>
                </a:cubicBezTo>
                <a:cubicBezTo>
                  <a:pt x="12090" y="20024"/>
                  <a:pt x="12090" y="20029"/>
                  <a:pt x="12279" y="20022"/>
                </a:cubicBezTo>
                <a:cubicBezTo>
                  <a:pt x="12430" y="20016"/>
                  <a:pt x="12499" y="20028"/>
                  <a:pt x="12599" y="20080"/>
                </a:cubicBezTo>
                <a:cubicBezTo>
                  <a:pt x="12669" y="20117"/>
                  <a:pt x="12733" y="20168"/>
                  <a:pt x="12736" y="20195"/>
                </a:cubicBezTo>
                <a:cubicBezTo>
                  <a:pt x="12738" y="20222"/>
                  <a:pt x="12775" y="20251"/>
                  <a:pt x="12818" y="20259"/>
                </a:cubicBezTo>
                <a:cubicBezTo>
                  <a:pt x="12874" y="20270"/>
                  <a:pt x="12874" y="20281"/>
                  <a:pt x="12818" y="20299"/>
                </a:cubicBezTo>
                <a:cubicBezTo>
                  <a:pt x="12698" y="20335"/>
                  <a:pt x="12729" y="20373"/>
                  <a:pt x="12882" y="20385"/>
                </a:cubicBezTo>
                <a:cubicBezTo>
                  <a:pt x="12997" y="20395"/>
                  <a:pt x="13008" y="20410"/>
                  <a:pt x="12964" y="20472"/>
                </a:cubicBezTo>
                <a:cubicBezTo>
                  <a:pt x="12935" y="20513"/>
                  <a:pt x="12873" y="20542"/>
                  <a:pt x="12827" y="20539"/>
                </a:cubicBezTo>
                <a:cubicBezTo>
                  <a:pt x="12708" y="20531"/>
                  <a:pt x="12716" y="20568"/>
                  <a:pt x="12845" y="20601"/>
                </a:cubicBezTo>
                <a:cubicBezTo>
                  <a:pt x="12905" y="20616"/>
                  <a:pt x="12963" y="20645"/>
                  <a:pt x="12964" y="20665"/>
                </a:cubicBezTo>
                <a:cubicBezTo>
                  <a:pt x="12967" y="20709"/>
                  <a:pt x="13170" y="20787"/>
                  <a:pt x="13329" y="20805"/>
                </a:cubicBezTo>
                <a:cubicBezTo>
                  <a:pt x="13426" y="20816"/>
                  <a:pt x="13438" y="20855"/>
                  <a:pt x="13421" y="21035"/>
                </a:cubicBezTo>
                <a:cubicBezTo>
                  <a:pt x="13397" y="21272"/>
                  <a:pt x="13308" y="21336"/>
                  <a:pt x="13101" y="21278"/>
                </a:cubicBezTo>
                <a:cubicBezTo>
                  <a:pt x="12968" y="21241"/>
                  <a:pt x="12736" y="21233"/>
                  <a:pt x="12736" y="21264"/>
                </a:cubicBezTo>
                <a:cubicBezTo>
                  <a:pt x="12736" y="21275"/>
                  <a:pt x="12802" y="21289"/>
                  <a:pt x="12882" y="21295"/>
                </a:cubicBezTo>
                <a:cubicBezTo>
                  <a:pt x="13067" y="21310"/>
                  <a:pt x="13073" y="21391"/>
                  <a:pt x="12891" y="21421"/>
                </a:cubicBezTo>
                <a:cubicBezTo>
                  <a:pt x="12774" y="21440"/>
                  <a:pt x="12741" y="21513"/>
                  <a:pt x="12809" y="21594"/>
                </a:cubicBezTo>
                <a:cubicBezTo>
                  <a:pt x="12809" y="21595"/>
                  <a:pt x="14947" y="21594"/>
                  <a:pt x="15211" y="21594"/>
                </a:cubicBezTo>
                <a:lnTo>
                  <a:pt x="15174" y="21555"/>
                </a:lnTo>
                <a:cubicBezTo>
                  <a:pt x="15145" y="21521"/>
                  <a:pt x="15181" y="21503"/>
                  <a:pt x="15311" y="21488"/>
                </a:cubicBezTo>
                <a:cubicBezTo>
                  <a:pt x="15513" y="21465"/>
                  <a:pt x="15524" y="21458"/>
                  <a:pt x="15402" y="21398"/>
                </a:cubicBezTo>
                <a:cubicBezTo>
                  <a:pt x="15335" y="21365"/>
                  <a:pt x="15331" y="21345"/>
                  <a:pt x="15393" y="21315"/>
                </a:cubicBezTo>
                <a:cubicBezTo>
                  <a:pt x="15489" y="21268"/>
                  <a:pt x="15514" y="20652"/>
                  <a:pt x="15421" y="20634"/>
                </a:cubicBezTo>
                <a:cubicBezTo>
                  <a:pt x="15388" y="20628"/>
                  <a:pt x="15397" y="20596"/>
                  <a:pt x="15439" y="20562"/>
                </a:cubicBezTo>
                <a:cubicBezTo>
                  <a:pt x="15532" y="20486"/>
                  <a:pt x="15456" y="20370"/>
                  <a:pt x="15329" y="20394"/>
                </a:cubicBezTo>
                <a:cubicBezTo>
                  <a:pt x="15194" y="20419"/>
                  <a:pt x="14988" y="20420"/>
                  <a:pt x="14918" y="20394"/>
                </a:cubicBezTo>
                <a:cubicBezTo>
                  <a:pt x="14884" y="20381"/>
                  <a:pt x="14836" y="20337"/>
                  <a:pt x="14809" y="20299"/>
                </a:cubicBezTo>
                <a:cubicBezTo>
                  <a:pt x="14750" y="20215"/>
                  <a:pt x="14895" y="20181"/>
                  <a:pt x="15311" y="20181"/>
                </a:cubicBezTo>
                <a:cubicBezTo>
                  <a:pt x="15455" y="20181"/>
                  <a:pt x="15553" y="20170"/>
                  <a:pt x="15530" y="20159"/>
                </a:cubicBezTo>
                <a:cubicBezTo>
                  <a:pt x="15452" y="20120"/>
                  <a:pt x="15659" y="20107"/>
                  <a:pt x="15749" y="20145"/>
                </a:cubicBezTo>
                <a:cubicBezTo>
                  <a:pt x="15804" y="20168"/>
                  <a:pt x="15859" y="20175"/>
                  <a:pt x="15886" y="20161"/>
                </a:cubicBezTo>
                <a:cubicBezTo>
                  <a:pt x="15911" y="20149"/>
                  <a:pt x="15966" y="20142"/>
                  <a:pt x="16014" y="20147"/>
                </a:cubicBezTo>
                <a:cubicBezTo>
                  <a:pt x="16063" y="20153"/>
                  <a:pt x="16167" y="20143"/>
                  <a:pt x="16243" y="20125"/>
                </a:cubicBezTo>
                <a:cubicBezTo>
                  <a:pt x="16356" y="20099"/>
                  <a:pt x="16364" y="20086"/>
                  <a:pt x="16288" y="20058"/>
                </a:cubicBezTo>
                <a:cubicBezTo>
                  <a:pt x="16238" y="20039"/>
                  <a:pt x="16222" y="20024"/>
                  <a:pt x="16252" y="20024"/>
                </a:cubicBezTo>
                <a:cubicBezTo>
                  <a:pt x="16281" y="20024"/>
                  <a:pt x="16266" y="20012"/>
                  <a:pt x="16224" y="19996"/>
                </a:cubicBezTo>
                <a:cubicBezTo>
                  <a:pt x="16150" y="19969"/>
                  <a:pt x="16181" y="19614"/>
                  <a:pt x="16261" y="19574"/>
                </a:cubicBezTo>
                <a:cubicBezTo>
                  <a:pt x="16282" y="19563"/>
                  <a:pt x="16359" y="19572"/>
                  <a:pt x="16434" y="19593"/>
                </a:cubicBezTo>
                <a:cubicBezTo>
                  <a:pt x="16533" y="19621"/>
                  <a:pt x="16571" y="19623"/>
                  <a:pt x="16571" y="19602"/>
                </a:cubicBezTo>
                <a:cubicBezTo>
                  <a:pt x="16571" y="19586"/>
                  <a:pt x="16655" y="19541"/>
                  <a:pt x="16754" y="19501"/>
                </a:cubicBezTo>
                <a:cubicBezTo>
                  <a:pt x="16968" y="19415"/>
                  <a:pt x="16994" y="19301"/>
                  <a:pt x="16809" y="19258"/>
                </a:cubicBezTo>
                <a:cubicBezTo>
                  <a:pt x="16691" y="19230"/>
                  <a:pt x="16699" y="19224"/>
                  <a:pt x="16864" y="19210"/>
                </a:cubicBezTo>
                <a:cubicBezTo>
                  <a:pt x="17021" y="19196"/>
                  <a:pt x="17020" y="19195"/>
                  <a:pt x="16900" y="19182"/>
                </a:cubicBezTo>
                <a:cubicBezTo>
                  <a:pt x="16784" y="19169"/>
                  <a:pt x="16767" y="19146"/>
                  <a:pt x="16781" y="19011"/>
                </a:cubicBezTo>
                <a:cubicBezTo>
                  <a:pt x="16797" y="18868"/>
                  <a:pt x="16788" y="18855"/>
                  <a:pt x="16644" y="18843"/>
                </a:cubicBezTo>
                <a:cubicBezTo>
                  <a:pt x="16458" y="18828"/>
                  <a:pt x="16519" y="18782"/>
                  <a:pt x="16727" y="18782"/>
                </a:cubicBezTo>
                <a:cubicBezTo>
                  <a:pt x="16861" y="18782"/>
                  <a:pt x="16870" y="18769"/>
                  <a:pt x="16854" y="18611"/>
                </a:cubicBezTo>
                <a:cubicBezTo>
                  <a:pt x="16844" y="18497"/>
                  <a:pt x="16871" y="18438"/>
                  <a:pt x="16928" y="18432"/>
                </a:cubicBezTo>
                <a:cubicBezTo>
                  <a:pt x="16983" y="18426"/>
                  <a:pt x="16960" y="18405"/>
                  <a:pt x="16864" y="18368"/>
                </a:cubicBezTo>
                <a:cubicBezTo>
                  <a:pt x="16757" y="18326"/>
                  <a:pt x="16743" y="18302"/>
                  <a:pt x="16800" y="18281"/>
                </a:cubicBezTo>
                <a:cubicBezTo>
                  <a:pt x="16842" y="18265"/>
                  <a:pt x="16896" y="18198"/>
                  <a:pt x="16918" y="18132"/>
                </a:cubicBezTo>
                <a:cubicBezTo>
                  <a:pt x="16950" y="18040"/>
                  <a:pt x="16918" y="17991"/>
                  <a:pt x="16800" y="17911"/>
                </a:cubicBezTo>
                <a:cubicBezTo>
                  <a:pt x="16716" y="17855"/>
                  <a:pt x="16609" y="17807"/>
                  <a:pt x="16562" y="17802"/>
                </a:cubicBezTo>
                <a:cubicBezTo>
                  <a:pt x="16480" y="17794"/>
                  <a:pt x="16448" y="17749"/>
                  <a:pt x="16407" y="17584"/>
                </a:cubicBezTo>
                <a:cubicBezTo>
                  <a:pt x="16396" y="17541"/>
                  <a:pt x="16366" y="17493"/>
                  <a:pt x="16334" y="17478"/>
                </a:cubicBezTo>
                <a:cubicBezTo>
                  <a:pt x="16255" y="17439"/>
                  <a:pt x="16415" y="17385"/>
                  <a:pt x="16608" y="17385"/>
                </a:cubicBezTo>
                <a:cubicBezTo>
                  <a:pt x="16694" y="17385"/>
                  <a:pt x="16833" y="17370"/>
                  <a:pt x="16918" y="17352"/>
                </a:cubicBezTo>
                <a:cubicBezTo>
                  <a:pt x="17061" y="17321"/>
                  <a:pt x="17065" y="17313"/>
                  <a:pt x="16973" y="17259"/>
                </a:cubicBezTo>
                <a:cubicBezTo>
                  <a:pt x="16918" y="17227"/>
                  <a:pt x="16892" y="17188"/>
                  <a:pt x="16918" y="17175"/>
                </a:cubicBezTo>
                <a:cubicBezTo>
                  <a:pt x="16972" y="17149"/>
                  <a:pt x="16964" y="16929"/>
                  <a:pt x="16900" y="16803"/>
                </a:cubicBezTo>
                <a:cubicBezTo>
                  <a:pt x="16871" y="16746"/>
                  <a:pt x="16896" y="16704"/>
                  <a:pt x="16982" y="16663"/>
                </a:cubicBezTo>
                <a:cubicBezTo>
                  <a:pt x="17070" y="16622"/>
                  <a:pt x="17103" y="16560"/>
                  <a:pt x="17101" y="16450"/>
                </a:cubicBezTo>
                <a:cubicBezTo>
                  <a:pt x="17099" y="16366"/>
                  <a:pt x="17126" y="16290"/>
                  <a:pt x="17165" y="16283"/>
                </a:cubicBezTo>
                <a:cubicBezTo>
                  <a:pt x="17204" y="16275"/>
                  <a:pt x="17498" y="16269"/>
                  <a:pt x="17813" y="16269"/>
                </a:cubicBezTo>
                <a:lnTo>
                  <a:pt x="18380" y="16269"/>
                </a:lnTo>
                <a:lnTo>
                  <a:pt x="18380" y="16109"/>
                </a:lnTo>
                <a:cubicBezTo>
                  <a:pt x="18380" y="15967"/>
                  <a:pt x="18400" y="15942"/>
                  <a:pt x="18544" y="15913"/>
                </a:cubicBezTo>
                <a:cubicBezTo>
                  <a:pt x="18662" y="15889"/>
                  <a:pt x="18741" y="15888"/>
                  <a:pt x="18827" y="15905"/>
                </a:cubicBezTo>
                <a:cubicBezTo>
                  <a:pt x="18955" y="15930"/>
                  <a:pt x="20157" y="15884"/>
                  <a:pt x="20307" y="15849"/>
                </a:cubicBezTo>
                <a:cubicBezTo>
                  <a:pt x="20350" y="15839"/>
                  <a:pt x="20649" y="15828"/>
                  <a:pt x="20973" y="15826"/>
                </a:cubicBezTo>
                <a:cubicBezTo>
                  <a:pt x="21536" y="15823"/>
                  <a:pt x="21567" y="15822"/>
                  <a:pt x="21567" y="15773"/>
                </a:cubicBezTo>
                <a:cubicBezTo>
                  <a:pt x="21567" y="15745"/>
                  <a:pt x="21534" y="15716"/>
                  <a:pt x="21494" y="15709"/>
                </a:cubicBezTo>
                <a:cubicBezTo>
                  <a:pt x="21453" y="15701"/>
                  <a:pt x="21436" y="15686"/>
                  <a:pt x="21457" y="15675"/>
                </a:cubicBezTo>
                <a:cubicBezTo>
                  <a:pt x="21479" y="15665"/>
                  <a:pt x="21429" y="15654"/>
                  <a:pt x="21339" y="15650"/>
                </a:cubicBezTo>
                <a:cubicBezTo>
                  <a:pt x="21202" y="15644"/>
                  <a:pt x="21165" y="15628"/>
                  <a:pt x="21147" y="15549"/>
                </a:cubicBezTo>
                <a:cubicBezTo>
                  <a:pt x="21130" y="15480"/>
                  <a:pt x="21155" y="15450"/>
                  <a:pt x="21238" y="15440"/>
                </a:cubicBezTo>
                <a:cubicBezTo>
                  <a:pt x="21374" y="15424"/>
                  <a:pt x="21386" y="15382"/>
                  <a:pt x="21266" y="15323"/>
                </a:cubicBezTo>
                <a:cubicBezTo>
                  <a:pt x="21196" y="15288"/>
                  <a:pt x="21196" y="15271"/>
                  <a:pt x="21266" y="15250"/>
                </a:cubicBezTo>
                <a:cubicBezTo>
                  <a:pt x="21376" y="15216"/>
                  <a:pt x="21384" y="14686"/>
                  <a:pt x="21275" y="14665"/>
                </a:cubicBezTo>
                <a:cubicBezTo>
                  <a:pt x="21181" y="14647"/>
                  <a:pt x="21181" y="14484"/>
                  <a:pt x="21275" y="14466"/>
                </a:cubicBezTo>
                <a:cubicBezTo>
                  <a:pt x="21315" y="14459"/>
                  <a:pt x="21348" y="14374"/>
                  <a:pt x="21348" y="14279"/>
                </a:cubicBezTo>
                <a:cubicBezTo>
                  <a:pt x="21348" y="14138"/>
                  <a:pt x="21326" y="14103"/>
                  <a:pt x="21229" y="14091"/>
                </a:cubicBezTo>
                <a:cubicBezTo>
                  <a:pt x="21126" y="14079"/>
                  <a:pt x="21121" y="14049"/>
                  <a:pt x="21156" y="13862"/>
                </a:cubicBezTo>
                <a:cubicBezTo>
                  <a:pt x="21178" y="13743"/>
                  <a:pt x="21168" y="13560"/>
                  <a:pt x="21138" y="13456"/>
                </a:cubicBezTo>
                <a:cubicBezTo>
                  <a:pt x="21108" y="13352"/>
                  <a:pt x="21106" y="13258"/>
                  <a:pt x="21129" y="13246"/>
                </a:cubicBezTo>
                <a:cubicBezTo>
                  <a:pt x="21194" y="13211"/>
                  <a:pt x="21180" y="13071"/>
                  <a:pt x="21110" y="13042"/>
                </a:cubicBezTo>
                <a:cubicBezTo>
                  <a:pt x="21076" y="13027"/>
                  <a:pt x="21067" y="13006"/>
                  <a:pt x="21092" y="12994"/>
                </a:cubicBezTo>
                <a:cubicBezTo>
                  <a:pt x="21117" y="12982"/>
                  <a:pt x="21144" y="12340"/>
                  <a:pt x="21147" y="11570"/>
                </a:cubicBezTo>
                <a:cubicBezTo>
                  <a:pt x="21152" y="10400"/>
                  <a:pt x="21164" y="10169"/>
                  <a:pt x="21247" y="10159"/>
                </a:cubicBezTo>
                <a:cubicBezTo>
                  <a:pt x="21388" y="10143"/>
                  <a:pt x="21397" y="8067"/>
                  <a:pt x="21256" y="8024"/>
                </a:cubicBezTo>
                <a:cubicBezTo>
                  <a:pt x="21193" y="8004"/>
                  <a:pt x="21165" y="7883"/>
                  <a:pt x="21147" y="7621"/>
                </a:cubicBezTo>
                <a:cubicBezTo>
                  <a:pt x="21125" y="7292"/>
                  <a:pt x="21137" y="7244"/>
                  <a:pt x="21238" y="7232"/>
                </a:cubicBezTo>
                <a:cubicBezTo>
                  <a:pt x="21331" y="7221"/>
                  <a:pt x="21348" y="7183"/>
                  <a:pt x="21348" y="7047"/>
                </a:cubicBezTo>
                <a:cubicBezTo>
                  <a:pt x="21348" y="6953"/>
                  <a:pt x="21320" y="6868"/>
                  <a:pt x="21284" y="6857"/>
                </a:cubicBezTo>
                <a:cubicBezTo>
                  <a:pt x="21248" y="6845"/>
                  <a:pt x="21202" y="6791"/>
                  <a:pt x="21174" y="6739"/>
                </a:cubicBezTo>
                <a:cubicBezTo>
                  <a:pt x="21134" y="6664"/>
                  <a:pt x="21147" y="6644"/>
                  <a:pt x="21238" y="6633"/>
                </a:cubicBezTo>
                <a:cubicBezTo>
                  <a:pt x="21389" y="6615"/>
                  <a:pt x="21388" y="6477"/>
                  <a:pt x="21238" y="6459"/>
                </a:cubicBezTo>
                <a:cubicBezTo>
                  <a:pt x="21166" y="6451"/>
                  <a:pt x="21138" y="6418"/>
                  <a:pt x="21138" y="6359"/>
                </a:cubicBezTo>
                <a:cubicBezTo>
                  <a:pt x="21138" y="6299"/>
                  <a:pt x="21166" y="6263"/>
                  <a:pt x="21238" y="6255"/>
                </a:cubicBezTo>
                <a:cubicBezTo>
                  <a:pt x="21397" y="6236"/>
                  <a:pt x="21406" y="5123"/>
                  <a:pt x="21247" y="5085"/>
                </a:cubicBezTo>
                <a:cubicBezTo>
                  <a:pt x="21190" y="5072"/>
                  <a:pt x="21119" y="5023"/>
                  <a:pt x="21092" y="4976"/>
                </a:cubicBezTo>
                <a:cubicBezTo>
                  <a:pt x="21049" y="4902"/>
                  <a:pt x="21058" y="4889"/>
                  <a:pt x="21193" y="4878"/>
                </a:cubicBezTo>
                <a:cubicBezTo>
                  <a:pt x="21310" y="4869"/>
                  <a:pt x="21348" y="4849"/>
                  <a:pt x="21348" y="4794"/>
                </a:cubicBezTo>
                <a:cubicBezTo>
                  <a:pt x="21348" y="4754"/>
                  <a:pt x="21301" y="4709"/>
                  <a:pt x="21238" y="4693"/>
                </a:cubicBezTo>
                <a:cubicBezTo>
                  <a:pt x="21154" y="4672"/>
                  <a:pt x="21130" y="4642"/>
                  <a:pt x="21165" y="4584"/>
                </a:cubicBezTo>
                <a:cubicBezTo>
                  <a:pt x="21191" y="4541"/>
                  <a:pt x="21247" y="4495"/>
                  <a:pt x="21284" y="4483"/>
                </a:cubicBezTo>
                <a:cubicBezTo>
                  <a:pt x="21393" y="4449"/>
                  <a:pt x="21359" y="4321"/>
                  <a:pt x="21238" y="4307"/>
                </a:cubicBezTo>
                <a:cubicBezTo>
                  <a:pt x="21153" y="4297"/>
                  <a:pt x="21138" y="4254"/>
                  <a:pt x="21138" y="4106"/>
                </a:cubicBezTo>
                <a:cubicBezTo>
                  <a:pt x="21138" y="3957"/>
                  <a:pt x="21153" y="3911"/>
                  <a:pt x="21238" y="3901"/>
                </a:cubicBezTo>
                <a:cubicBezTo>
                  <a:pt x="21309" y="3893"/>
                  <a:pt x="21348" y="3859"/>
                  <a:pt x="21348" y="3803"/>
                </a:cubicBezTo>
                <a:lnTo>
                  <a:pt x="21348" y="3719"/>
                </a:lnTo>
                <a:lnTo>
                  <a:pt x="20206" y="3711"/>
                </a:lnTo>
                <a:lnTo>
                  <a:pt x="19074" y="3705"/>
                </a:lnTo>
                <a:lnTo>
                  <a:pt x="19074" y="3596"/>
                </a:lnTo>
                <a:lnTo>
                  <a:pt x="19074" y="3484"/>
                </a:lnTo>
                <a:lnTo>
                  <a:pt x="19339" y="3490"/>
                </a:lnTo>
                <a:cubicBezTo>
                  <a:pt x="19645" y="3498"/>
                  <a:pt x="19734" y="3470"/>
                  <a:pt x="19603" y="3406"/>
                </a:cubicBezTo>
                <a:cubicBezTo>
                  <a:pt x="19482" y="3347"/>
                  <a:pt x="19606" y="3281"/>
                  <a:pt x="19823" y="3291"/>
                </a:cubicBezTo>
                <a:cubicBezTo>
                  <a:pt x="19936" y="3296"/>
                  <a:pt x="19978" y="3288"/>
                  <a:pt x="19978" y="3255"/>
                </a:cubicBezTo>
                <a:cubicBezTo>
                  <a:pt x="19978" y="3198"/>
                  <a:pt x="20265" y="3132"/>
                  <a:pt x="20371" y="3165"/>
                </a:cubicBezTo>
                <a:cubicBezTo>
                  <a:pt x="20423" y="3182"/>
                  <a:pt x="20398" y="3197"/>
                  <a:pt x="20298" y="3221"/>
                </a:cubicBezTo>
                <a:cubicBezTo>
                  <a:pt x="20218" y="3240"/>
                  <a:pt x="20201" y="3251"/>
                  <a:pt x="20261" y="3244"/>
                </a:cubicBezTo>
                <a:cubicBezTo>
                  <a:pt x="20321" y="3236"/>
                  <a:pt x="20429" y="3223"/>
                  <a:pt x="20498" y="3216"/>
                </a:cubicBezTo>
                <a:cubicBezTo>
                  <a:pt x="20668" y="3197"/>
                  <a:pt x="20661" y="3140"/>
                  <a:pt x="20489" y="3140"/>
                </a:cubicBezTo>
                <a:cubicBezTo>
                  <a:pt x="20415" y="3140"/>
                  <a:pt x="20311" y="3125"/>
                  <a:pt x="20261" y="3107"/>
                </a:cubicBezTo>
                <a:cubicBezTo>
                  <a:pt x="20186" y="3079"/>
                  <a:pt x="20193" y="3066"/>
                  <a:pt x="20298" y="3031"/>
                </a:cubicBezTo>
                <a:cubicBezTo>
                  <a:pt x="20368" y="3007"/>
                  <a:pt x="20455" y="2991"/>
                  <a:pt x="20489" y="2997"/>
                </a:cubicBezTo>
                <a:cubicBezTo>
                  <a:pt x="20524" y="3004"/>
                  <a:pt x="20520" y="2984"/>
                  <a:pt x="20480" y="2953"/>
                </a:cubicBezTo>
                <a:cubicBezTo>
                  <a:pt x="20381" y="2873"/>
                  <a:pt x="20578" y="2778"/>
                  <a:pt x="20800" y="2799"/>
                </a:cubicBezTo>
                <a:cubicBezTo>
                  <a:pt x="20884" y="2806"/>
                  <a:pt x="20981" y="2821"/>
                  <a:pt x="21019" y="2832"/>
                </a:cubicBezTo>
                <a:cubicBezTo>
                  <a:pt x="21057" y="2843"/>
                  <a:pt x="21107" y="2852"/>
                  <a:pt x="21129" y="2852"/>
                </a:cubicBezTo>
                <a:cubicBezTo>
                  <a:pt x="21207" y="2852"/>
                  <a:pt x="21199" y="2643"/>
                  <a:pt x="21119" y="2614"/>
                </a:cubicBezTo>
                <a:cubicBezTo>
                  <a:pt x="21059" y="2592"/>
                  <a:pt x="21057" y="2577"/>
                  <a:pt x="21119" y="2558"/>
                </a:cubicBezTo>
                <a:cubicBezTo>
                  <a:pt x="21231" y="2524"/>
                  <a:pt x="21230" y="2455"/>
                  <a:pt x="21110" y="2384"/>
                </a:cubicBezTo>
                <a:cubicBezTo>
                  <a:pt x="21028" y="2336"/>
                  <a:pt x="21026" y="2319"/>
                  <a:pt x="21110" y="2284"/>
                </a:cubicBezTo>
                <a:cubicBezTo>
                  <a:pt x="21165" y="2261"/>
                  <a:pt x="21193" y="2231"/>
                  <a:pt x="21174" y="2217"/>
                </a:cubicBezTo>
                <a:cubicBezTo>
                  <a:pt x="21156" y="2202"/>
                  <a:pt x="21169" y="2159"/>
                  <a:pt x="21202" y="2124"/>
                </a:cubicBezTo>
                <a:cubicBezTo>
                  <a:pt x="21243" y="2080"/>
                  <a:pt x="21227" y="2048"/>
                  <a:pt x="21156" y="2018"/>
                </a:cubicBezTo>
                <a:cubicBezTo>
                  <a:pt x="21067" y="1980"/>
                  <a:pt x="21072" y="1973"/>
                  <a:pt x="21183" y="1948"/>
                </a:cubicBezTo>
                <a:cubicBezTo>
                  <a:pt x="21286" y="1925"/>
                  <a:pt x="21297" y="1911"/>
                  <a:pt x="21229" y="1878"/>
                </a:cubicBezTo>
                <a:cubicBezTo>
                  <a:pt x="21142" y="1835"/>
                  <a:pt x="21145" y="1810"/>
                  <a:pt x="21238" y="1724"/>
                </a:cubicBezTo>
                <a:cubicBezTo>
                  <a:pt x="21278" y="1688"/>
                  <a:pt x="21251" y="1661"/>
                  <a:pt x="21165" y="1632"/>
                </a:cubicBezTo>
                <a:cubicBezTo>
                  <a:pt x="21074" y="1601"/>
                  <a:pt x="21055" y="1559"/>
                  <a:pt x="21074" y="1466"/>
                </a:cubicBezTo>
                <a:cubicBezTo>
                  <a:pt x="21098" y="1345"/>
                  <a:pt x="21093" y="1343"/>
                  <a:pt x="20900" y="1343"/>
                </a:cubicBezTo>
                <a:cubicBezTo>
                  <a:pt x="20697" y="1343"/>
                  <a:pt x="20503" y="1274"/>
                  <a:pt x="20590" y="1231"/>
                </a:cubicBezTo>
                <a:cubicBezTo>
                  <a:pt x="20615" y="1219"/>
                  <a:pt x="20601" y="1193"/>
                  <a:pt x="20553" y="1175"/>
                </a:cubicBezTo>
                <a:cubicBezTo>
                  <a:pt x="20506" y="1158"/>
                  <a:pt x="20486" y="1129"/>
                  <a:pt x="20508" y="1111"/>
                </a:cubicBezTo>
                <a:cubicBezTo>
                  <a:pt x="20563" y="1067"/>
                  <a:pt x="20396" y="964"/>
                  <a:pt x="20288" y="977"/>
                </a:cubicBezTo>
                <a:cubicBezTo>
                  <a:pt x="20207" y="986"/>
                  <a:pt x="20103" y="955"/>
                  <a:pt x="20078" y="915"/>
                </a:cubicBezTo>
                <a:cubicBezTo>
                  <a:pt x="20073" y="906"/>
                  <a:pt x="20065" y="892"/>
                  <a:pt x="20060" y="884"/>
                </a:cubicBezTo>
                <a:cubicBezTo>
                  <a:pt x="20055" y="877"/>
                  <a:pt x="20001" y="883"/>
                  <a:pt x="19941" y="898"/>
                </a:cubicBezTo>
                <a:cubicBezTo>
                  <a:pt x="19794" y="936"/>
                  <a:pt x="19731" y="881"/>
                  <a:pt x="19795" y="775"/>
                </a:cubicBezTo>
                <a:lnTo>
                  <a:pt x="19841" y="697"/>
                </a:lnTo>
                <a:lnTo>
                  <a:pt x="19476" y="702"/>
                </a:lnTo>
                <a:cubicBezTo>
                  <a:pt x="19075" y="709"/>
                  <a:pt x="18832" y="670"/>
                  <a:pt x="18964" y="621"/>
                </a:cubicBezTo>
                <a:cubicBezTo>
                  <a:pt x="19018" y="601"/>
                  <a:pt x="19020" y="587"/>
                  <a:pt x="18964" y="577"/>
                </a:cubicBezTo>
                <a:cubicBezTo>
                  <a:pt x="18907" y="566"/>
                  <a:pt x="18907" y="555"/>
                  <a:pt x="18964" y="535"/>
                </a:cubicBezTo>
                <a:cubicBezTo>
                  <a:pt x="19027" y="511"/>
                  <a:pt x="18989" y="506"/>
                  <a:pt x="18781" y="509"/>
                </a:cubicBezTo>
                <a:cubicBezTo>
                  <a:pt x="18470" y="514"/>
                  <a:pt x="18383" y="488"/>
                  <a:pt x="18371" y="383"/>
                </a:cubicBezTo>
                <a:cubicBezTo>
                  <a:pt x="18362" y="312"/>
                  <a:pt x="18343" y="302"/>
                  <a:pt x="18106" y="288"/>
                </a:cubicBezTo>
                <a:cubicBezTo>
                  <a:pt x="17963" y="280"/>
                  <a:pt x="17805" y="264"/>
                  <a:pt x="17759" y="252"/>
                </a:cubicBezTo>
                <a:cubicBezTo>
                  <a:pt x="17705" y="238"/>
                  <a:pt x="17660" y="240"/>
                  <a:pt x="17631" y="255"/>
                </a:cubicBezTo>
                <a:cubicBezTo>
                  <a:pt x="17567" y="286"/>
                  <a:pt x="17155" y="257"/>
                  <a:pt x="16909" y="204"/>
                </a:cubicBezTo>
                <a:cubicBezTo>
                  <a:pt x="16761" y="173"/>
                  <a:pt x="16718" y="149"/>
                  <a:pt x="16745" y="115"/>
                </a:cubicBezTo>
                <a:cubicBezTo>
                  <a:pt x="16775" y="77"/>
                  <a:pt x="16725" y="59"/>
                  <a:pt x="16507" y="28"/>
                </a:cubicBezTo>
                <a:cubicBezTo>
                  <a:pt x="16404" y="13"/>
                  <a:pt x="15803" y="6"/>
                  <a:pt x="14233" y="0"/>
                </a:cubicBezTo>
                <a:close/>
                <a:moveTo>
                  <a:pt x="21530" y="12174"/>
                </a:moveTo>
                <a:cubicBezTo>
                  <a:pt x="21519" y="12170"/>
                  <a:pt x="21513" y="12188"/>
                  <a:pt x="21512" y="12225"/>
                </a:cubicBezTo>
                <a:cubicBezTo>
                  <a:pt x="21511" y="12273"/>
                  <a:pt x="21531" y="12296"/>
                  <a:pt x="21549" y="12275"/>
                </a:cubicBezTo>
                <a:cubicBezTo>
                  <a:pt x="21567" y="12254"/>
                  <a:pt x="21566" y="12216"/>
                  <a:pt x="21549" y="12188"/>
                </a:cubicBezTo>
                <a:cubicBezTo>
                  <a:pt x="21544" y="12181"/>
                  <a:pt x="21534" y="12176"/>
                  <a:pt x="21530" y="12174"/>
                </a:cubicBezTo>
                <a:close/>
                <a:moveTo>
                  <a:pt x="10589" y="17615"/>
                </a:moveTo>
                <a:cubicBezTo>
                  <a:pt x="10582" y="17617"/>
                  <a:pt x="10573" y="17624"/>
                  <a:pt x="10571" y="17637"/>
                </a:cubicBezTo>
                <a:cubicBezTo>
                  <a:pt x="10568" y="17660"/>
                  <a:pt x="10593" y="17675"/>
                  <a:pt x="10617" y="17668"/>
                </a:cubicBezTo>
                <a:cubicBezTo>
                  <a:pt x="10641" y="17661"/>
                  <a:pt x="10638" y="17639"/>
                  <a:pt x="10617" y="17623"/>
                </a:cubicBezTo>
                <a:cubicBezTo>
                  <a:pt x="10605" y="17614"/>
                  <a:pt x="10597" y="17612"/>
                  <a:pt x="10589" y="17615"/>
                </a:cubicBezTo>
                <a:close/>
                <a:moveTo>
                  <a:pt x="973" y="20363"/>
                </a:moveTo>
                <a:cubicBezTo>
                  <a:pt x="646" y="20361"/>
                  <a:pt x="290" y="20367"/>
                  <a:pt x="196" y="20383"/>
                </a:cubicBezTo>
                <a:cubicBezTo>
                  <a:pt x="124" y="20394"/>
                  <a:pt x="84" y="20419"/>
                  <a:pt x="105" y="20436"/>
                </a:cubicBezTo>
                <a:cubicBezTo>
                  <a:pt x="126" y="20453"/>
                  <a:pt x="116" y="20473"/>
                  <a:pt x="78" y="20481"/>
                </a:cubicBezTo>
                <a:cubicBezTo>
                  <a:pt x="-33" y="20501"/>
                  <a:pt x="-4" y="20562"/>
                  <a:pt x="132" y="20592"/>
                </a:cubicBezTo>
                <a:cubicBezTo>
                  <a:pt x="252" y="20619"/>
                  <a:pt x="252" y="20622"/>
                  <a:pt x="132" y="20662"/>
                </a:cubicBezTo>
                <a:cubicBezTo>
                  <a:pt x="67" y="20685"/>
                  <a:pt x="18" y="20717"/>
                  <a:pt x="4" y="20741"/>
                </a:cubicBezTo>
                <a:cubicBezTo>
                  <a:pt x="-9" y="20765"/>
                  <a:pt x="9" y="20780"/>
                  <a:pt x="68" y="20769"/>
                </a:cubicBezTo>
                <a:cubicBezTo>
                  <a:pt x="105" y="20762"/>
                  <a:pt x="161" y="20767"/>
                  <a:pt x="187" y="20780"/>
                </a:cubicBezTo>
                <a:cubicBezTo>
                  <a:pt x="221" y="20797"/>
                  <a:pt x="259" y="20797"/>
                  <a:pt x="324" y="20780"/>
                </a:cubicBezTo>
                <a:cubicBezTo>
                  <a:pt x="391" y="20763"/>
                  <a:pt x="445" y="20765"/>
                  <a:pt x="516" y="20791"/>
                </a:cubicBezTo>
                <a:cubicBezTo>
                  <a:pt x="615" y="20828"/>
                  <a:pt x="630" y="20841"/>
                  <a:pt x="689" y="20984"/>
                </a:cubicBezTo>
                <a:cubicBezTo>
                  <a:pt x="708" y="21030"/>
                  <a:pt x="738" y="21078"/>
                  <a:pt x="762" y="21091"/>
                </a:cubicBezTo>
                <a:cubicBezTo>
                  <a:pt x="787" y="21103"/>
                  <a:pt x="762" y="21117"/>
                  <a:pt x="699" y="21124"/>
                </a:cubicBezTo>
                <a:cubicBezTo>
                  <a:pt x="615" y="21134"/>
                  <a:pt x="598" y="21146"/>
                  <a:pt x="653" y="21166"/>
                </a:cubicBezTo>
                <a:cubicBezTo>
                  <a:pt x="694" y="21182"/>
                  <a:pt x="713" y="21209"/>
                  <a:pt x="689" y="21228"/>
                </a:cubicBezTo>
                <a:cubicBezTo>
                  <a:pt x="661" y="21250"/>
                  <a:pt x="690" y="21261"/>
                  <a:pt x="772" y="21259"/>
                </a:cubicBezTo>
                <a:cubicBezTo>
                  <a:pt x="973" y="21253"/>
                  <a:pt x="1040" y="21350"/>
                  <a:pt x="872" y="21401"/>
                </a:cubicBezTo>
                <a:cubicBezTo>
                  <a:pt x="793" y="21425"/>
                  <a:pt x="726" y="21448"/>
                  <a:pt x="726" y="21454"/>
                </a:cubicBezTo>
                <a:cubicBezTo>
                  <a:pt x="726" y="21481"/>
                  <a:pt x="970" y="21464"/>
                  <a:pt x="1046" y="21432"/>
                </a:cubicBezTo>
                <a:cubicBezTo>
                  <a:pt x="1111" y="21405"/>
                  <a:pt x="1172" y="21403"/>
                  <a:pt x="1329" y="21421"/>
                </a:cubicBezTo>
                <a:cubicBezTo>
                  <a:pt x="1552" y="21447"/>
                  <a:pt x="1578" y="21498"/>
                  <a:pt x="1402" y="21558"/>
                </a:cubicBezTo>
                <a:cubicBezTo>
                  <a:pt x="1286" y="21597"/>
                  <a:pt x="1334" y="21600"/>
                  <a:pt x="2763" y="21600"/>
                </a:cubicBezTo>
                <a:lnTo>
                  <a:pt x="4242" y="21600"/>
                </a:lnTo>
                <a:lnTo>
                  <a:pt x="4242" y="21538"/>
                </a:lnTo>
                <a:cubicBezTo>
                  <a:pt x="4240" y="21502"/>
                  <a:pt x="4190" y="21472"/>
                  <a:pt x="4114" y="21463"/>
                </a:cubicBezTo>
                <a:cubicBezTo>
                  <a:pt x="4045" y="21454"/>
                  <a:pt x="3986" y="21428"/>
                  <a:pt x="3986" y="21407"/>
                </a:cubicBezTo>
                <a:cubicBezTo>
                  <a:pt x="3986" y="21386"/>
                  <a:pt x="3878" y="21342"/>
                  <a:pt x="3749" y="21309"/>
                </a:cubicBezTo>
                <a:cubicBezTo>
                  <a:pt x="3562" y="21261"/>
                  <a:pt x="3532" y="21242"/>
                  <a:pt x="3603" y="21219"/>
                </a:cubicBezTo>
                <a:cubicBezTo>
                  <a:pt x="3668" y="21199"/>
                  <a:pt x="3670" y="21185"/>
                  <a:pt x="3612" y="21163"/>
                </a:cubicBezTo>
                <a:cubicBezTo>
                  <a:pt x="3568" y="21147"/>
                  <a:pt x="3555" y="21133"/>
                  <a:pt x="3585" y="21133"/>
                </a:cubicBezTo>
                <a:cubicBezTo>
                  <a:pt x="3614" y="21133"/>
                  <a:pt x="3601" y="21119"/>
                  <a:pt x="3548" y="21099"/>
                </a:cubicBezTo>
                <a:cubicBezTo>
                  <a:pt x="3495" y="21080"/>
                  <a:pt x="3457" y="21034"/>
                  <a:pt x="3466" y="20998"/>
                </a:cubicBezTo>
                <a:cubicBezTo>
                  <a:pt x="3484" y="20927"/>
                  <a:pt x="3467" y="20922"/>
                  <a:pt x="3274" y="20959"/>
                </a:cubicBezTo>
                <a:cubicBezTo>
                  <a:pt x="3043" y="21003"/>
                  <a:pt x="2923" y="20970"/>
                  <a:pt x="2918" y="20856"/>
                </a:cubicBezTo>
                <a:cubicBezTo>
                  <a:pt x="2915" y="20798"/>
                  <a:pt x="2879" y="20740"/>
                  <a:pt x="2836" y="20727"/>
                </a:cubicBezTo>
                <a:cubicBezTo>
                  <a:pt x="2792" y="20714"/>
                  <a:pt x="2753" y="20679"/>
                  <a:pt x="2753" y="20651"/>
                </a:cubicBezTo>
                <a:cubicBezTo>
                  <a:pt x="2753" y="20606"/>
                  <a:pt x="2722" y="20601"/>
                  <a:pt x="2461" y="20601"/>
                </a:cubicBezTo>
                <a:cubicBezTo>
                  <a:pt x="2226" y="20601"/>
                  <a:pt x="2153" y="20591"/>
                  <a:pt x="2123" y="20556"/>
                </a:cubicBezTo>
                <a:cubicBezTo>
                  <a:pt x="2102" y="20532"/>
                  <a:pt x="2056" y="20511"/>
                  <a:pt x="2014" y="20511"/>
                </a:cubicBezTo>
                <a:cubicBezTo>
                  <a:pt x="1909" y="20511"/>
                  <a:pt x="1594" y="20422"/>
                  <a:pt x="1594" y="20391"/>
                </a:cubicBezTo>
                <a:cubicBezTo>
                  <a:pt x="1594" y="20375"/>
                  <a:pt x="1299" y="20365"/>
                  <a:pt x="973" y="20363"/>
                </a:cubicBezTo>
                <a:close/>
                <a:moveTo>
                  <a:pt x="1822" y="20388"/>
                </a:moveTo>
                <a:cubicBezTo>
                  <a:pt x="1819" y="20391"/>
                  <a:pt x="1855" y="20398"/>
                  <a:pt x="1922" y="20413"/>
                </a:cubicBezTo>
                <a:cubicBezTo>
                  <a:pt x="2086" y="20451"/>
                  <a:pt x="2105" y="20454"/>
                  <a:pt x="2105" y="20427"/>
                </a:cubicBezTo>
                <a:cubicBezTo>
                  <a:pt x="2105" y="20417"/>
                  <a:pt x="2030" y="20401"/>
                  <a:pt x="1941" y="20394"/>
                </a:cubicBezTo>
                <a:cubicBezTo>
                  <a:pt x="1862" y="20388"/>
                  <a:pt x="1825" y="20386"/>
                  <a:pt x="1822" y="20388"/>
                </a:cubicBezTo>
                <a:close/>
                <a:moveTo>
                  <a:pt x="4151" y="21231"/>
                </a:moveTo>
                <a:cubicBezTo>
                  <a:pt x="4133" y="21236"/>
                  <a:pt x="4142" y="21276"/>
                  <a:pt x="4169" y="21320"/>
                </a:cubicBezTo>
                <a:cubicBezTo>
                  <a:pt x="4196" y="21365"/>
                  <a:pt x="4234" y="21398"/>
                  <a:pt x="4251" y="21393"/>
                </a:cubicBezTo>
                <a:cubicBezTo>
                  <a:pt x="4269" y="21387"/>
                  <a:pt x="4260" y="21345"/>
                  <a:pt x="4233" y="21301"/>
                </a:cubicBezTo>
                <a:cubicBezTo>
                  <a:pt x="4206" y="21256"/>
                  <a:pt x="4168" y="21225"/>
                  <a:pt x="4151" y="2123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42" name="零位法"/>
          <p:cNvSpPr txBox="1"/>
          <p:nvPr/>
        </p:nvSpPr>
        <p:spPr>
          <a:xfrm>
            <a:off x="8191121" y="3077164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零位法</a:t>
            </a:r>
          </a:p>
        </p:txBody>
      </p:sp>
      <p:pic>
        <p:nvPicPr>
          <p:cNvPr id="54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20200" t="5105" r="20203"/>
          <a:stretch>
            <a:fillRect/>
          </a:stretch>
        </p:blipFill>
        <p:spPr>
          <a:xfrm>
            <a:off x="7674212" y="3791289"/>
            <a:ext cx="3096022" cy="3283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65" y="0"/>
                </a:moveTo>
                <a:cubicBezTo>
                  <a:pt x="11451" y="0"/>
                  <a:pt x="11245" y="26"/>
                  <a:pt x="11269" y="63"/>
                </a:cubicBezTo>
                <a:cubicBezTo>
                  <a:pt x="11347" y="181"/>
                  <a:pt x="11149" y="221"/>
                  <a:pt x="10436" y="230"/>
                </a:cubicBezTo>
                <a:cubicBezTo>
                  <a:pt x="9795" y="238"/>
                  <a:pt x="9708" y="255"/>
                  <a:pt x="9544" y="399"/>
                </a:cubicBezTo>
                <a:cubicBezTo>
                  <a:pt x="9380" y="545"/>
                  <a:pt x="9149" y="553"/>
                  <a:pt x="9243" y="410"/>
                </a:cubicBezTo>
                <a:cubicBezTo>
                  <a:pt x="9264" y="378"/>
                  <a:pt x="9244" y="330"/>
                  <a:pt x="9198" y="303"/>
                </a:cubicBezTo>
                <a:cubicBezTo>
                  <a:pt x="9142" y="270"/>
                  <a:pt x="9171" y="212"/>
                  <a:pt x="9287" y="128"/>
                </a:cubicBezTo>
                <a:lnTo>
                  <a:pt x="9458" y="3"/>
                </a:lnTo>
                <a:lnTo>
                  <a:pt x="9223" y="3"/>
                </a:lnTo>
                <a:cubicBezTo>
                  <a:pt x="9002" y="1"/>
                  <a:pt x="8988" y="13"/>
                  <a:pt x="8988" y="240"/>
                </a:cubicBezTo>
                <a:cubicBezTo>
                  <a:pt x="8988" y="393"/>
                  <a:pt x="8949" y="497"/>
                  <a:pt x="8880" y="522"/>
                </a:cubicBezTo>
                <a:cubicBezTo>
                  <a:pt x="8819" y="544"/>
                  <a:pt x="8778" y="611"/>
                  <a:pt x="8788" y="671"/>
                </a:cubicBezTo>
                <a:cubicBezTo>
                  <a:pt x="8800" y="734"/>
                  <a:pt x="8747" y="793"/>
                  <a:pt x="8664" y="809"/>
                </a:cubicBezTo>
                <a:cubicBezTo>
                  <a:pt x="8584" y="825"/>
                  <a:pt x="8475" y="895"/>
                  <a:pt x="8423" y="966"/>
                </a:cubicBezTo>
                <a:cubicBezTo>
                  <a:pt x="8361" y="1050"/>
                  <a:pt x="8242" y="1094"/>
                  <a:pt x="8080" y="1094"/>
                </a:cubicBezTo>
                <a:cubicBezTo>
                  <a:pt x="7848" y="1094"/>
                  <a:pt x="7827" y="1109"/>
                  <a:pt x="7822" y="1316"/>
                </a:cubicBezTo>
                <a:cubicBezTo>
                  <a:pt x="7812" y="1694"/>
                  <a:pt x="7658" y="2154"/>
                  <a:pt x="7540" y="2154"/>
                </a:cubicBezTo>
                <a:cubicBezTo>
                  <a:pt x="7357" y="2154"/>
                  <a:pt x="7418" y="2350"/>
                  <a:pt x="7631" y="2446"/>
                </a:cubicBezTo>
                <a:lnTo>
                  <a:pt x="7833" y="2538"/>
                </a:lnTo>
                <a:lnTo>
                  <a:pt x="7814" y="3439"/>
                </a:lnTo>
                <a:lnTo>
                  <a:pt x="7792" y="4339"/>
                </a:lnTo>
                <a:lnTo>
                  <a:pt x="7429" y="4358"/>
                </a:lnTo>
                <a:cubicBezTo>
                  <a:pt x="7230" y="4368"/>
                  <a:pt x="6992" y="4415"/>
                  <a:pt x="6900" y="4459"/>
                </a:cubicBezTo>
                <a:cubicBezTo>
                  <a:pt x="6771" y="4522"/>
                  <a:pt x="6700" y="4520"/>
                  <a:pt x="6593" y="4457"/>
                </a:cubicBezTo>
                <a:cubicBezTo>
                  <a:pt x="6505" y="4405"/>
                  <a:pt x="6142" y="4373"/>
                  <a:pt x="5618" y="4373"/>
                </a:cubicBezTo>
                <a:cubicBezTo>
                  <a:pt x="4850" y="4373"/>
                  <a:pt x="4785" y="4386"/>
                  <a:pt x="4785" y="4504"/>
                </a:cubicBezTo>
                <a:cubicBezTo>
                  <a:pt x="4785" y="4574"/>
                  <a:pt x="4832" y="4671"/>
                  <a:pt x="4893" y="4718"/>
                </a:cubicBezTo>
                <a:cubicBezTo>
                  <a:pt x="5067" y="4854"/>
                  <a:pt x="4897" y="4987"/>
                  <a:pt x="4605" y="4942"/>
                </a:cubicBezTo>
                <a:cubicBezTo>
                  <a:pt x="4391" y="4910"/>
                  <a:pt x="4357" y="4925"/>
                  <a:pt x="4336" y="5068"/>
                </a:cubicBezTo>
                <a:cubicBezTo>
                  <a:pt x="4317" y="5197"/>
                  <a:pt x="4262" y="5232"/>
                  <a:pt x="4059" y="5251"/>
                </a:cubicBezTo>
                <a:cubicBezTo>
                  <a:pt x="3920" y="5263"/>
                  <a:pt x="3778" y="5317"/>
                  <a:pt x="3746" y="5371"/>
                </a:cubicBezTo>
                <a:cubicBezTo>
                  <a:pt x="3703" y="5443"/>
                  <a:pt x="3525" y="5467"/>
                  <a:pt x="3040" y="5467"/>
                </a:cubicBezTo>
                <a:cubicBezTo>
                  <a:pt x="2647" y="5467"/>
                  <a:pt x="2392" y="5495"/>
                  <a:pt x="2392" y="5538"/>
                </a:cubicBezTo>
                <a:cubicBezTo>
                  <a:pt x="2392" y="5576"/>
                  <a:pt x="2309" y="5644"/>
                  <a:pt x="2210" y="5687"/>
                </a:cubicBezTo>
                <a:cubicBezTo>
                  <a:pt x="1990" y="5781"/>
                  <a:pt x="1956" y="6109"/>
                  <a:pt x="2157" y="6183"/>
                </a:cubicBezTo>
                <a:cubicBezTo>
                  <a:pt x="2277" y="6227"/>
                  <a:pt x="2276" y="6233"/>
                  <a:pt x="2157" y="6316"/>
                </a:cubicBezTo>
                <a:cubicBezTo>
                  <a:pt x="2047" y="6392"/>
                  <a:pt x="2030" y="6568"/>
                  <a:pt x="2013" y="7765"/>
                </a:cubicBezTo>
                <a:lnTo>
                  <a:pt x="1994" y="9125"/>
                </a:lnTo>
                <a:lnTo>
                  <a:pt x="1432" y="9146"/>
                </a:lnTo>
                <a:lnTo>
                  <a:pt x="869" y="9164"/>
                </a:lnTo>
                <a:lnTo>
                  <a:pt x="869" y="10566"/>
                </a:lnTo>
                <a:cubicBezTo>
                  <a:pt x="869" y="11748"/>
                  <a:pt x="853" y="11972"/>
                  <a:pt x="761" y="12005"/>
                </a:cubicBezTo>
                <a:cubicBezTo>
                  <a:pt x="671" y="12038"/>
                  <a:pt x="653" y="12225"/>
                  <a:pt x="653" y="13094"/>
                </a:cubicBezTo>
                <a:cubicBezTo>
                  <a:pt x="653" y="13970"/>
                  <a:pt x="634" y="14151"/>
                  <a:pt x="540" y="14201"/>
                </a:cubicBezTo>
                <a:cubicBezTo>
                  <a:pt x="448" y="14249"/>
                  <a:pt x="424" y="14435"/>
                  <a:pt x="413" y="15229"/>
                </a:cubicBezTo>
                <a:cubicBezTo>
                  <a:pt x="404" y="15820"/>
                  <a:pt x="371" y="16200"/>
                  <a:pt x="327" y="16201"/>
                </a:cubicBezTo>
                <a:cubicBezTo>
                  <a:pt x="287" y="16201"/>
                  <a:pt x="244" y="16002"/>
                  <a:pt x="233" y="15759"/>
                </a:cubicBezTo>
                <a:cubicBezTo>
                  <a:pt x="212" y="15337"/>
                  <a:pt x="202" y="15318"/>
                  <a:pt x="14" y="15297"/>
                </a:cubicBezTo>
                <a:cubicBezTo>
                  <a:pt x="8" y="15297"/>
                  <a:pt x="6" y="15295"/>
                  <a:pt x="0" y="15295"/>
                </a:cubicBezTo>
                <a:lnTo>
                  <a:pt x="0" y="19362"/>
                </a:lnTo>
                <a:cubicBezTo>
                  <a:pt x="145" y="19364"/>
                  <a:pt x="234" y="19382"/>
                  <a:pt x="269" y="19441"/>
                </a:cubicBezTo>
                <a:cubicBezTo>
                  <a:pt x="326" y="19538"/>
                  <a:pt x="356" y="19527"/>
                  <a:pt x="523" y="19362"/>
                </a:cubicBezTo>
                <a:cubicBezTo>
                  <a:pt x="668" y="19220"/>
                  <a:pt x="722" y="19088"/>
                  <a:pt x="739" y="18830"/>
                </a:cubicBezTo>
                <a:lnTo>
                  <a:pt x="761" y="18490"/>
                </a:lnTo>
                <a:lnTo>
                  <a:pt x="3480" y="18454"/>
                </a:lnTo>
                <a:cubicBezTo>
                  <a:pt x="4976" y="18434"/>
                  <a:pt x="6268" y="18393"/>
                  <a:pt x="6355" y="18362"/>
                </a:cubicBezTo>
                <a:cubicBezTo>
                  <a:pt x="6511" y="18307"/>
                  <a:pt x="6513" y="18291"/>
                  <a:pt x="6521" y="16261"/>
                </a:cubicBezTo>
                <a:cubicBezTo>
                  <a:pt x="6529" y="14251"/>
                  <a:pt x="6524" y="14216"/>
                  <a:pt x="6379" y="14216"/>
                </a:cubicBezTo>
                <a:cubicBezTo>
                  <a:pt x="6245" y="14216"/>
                  <a:pt x="6233" y="14259"/>
                  <a:pt x="6233" y="14731"/>
                </a:cubicBezTo>
                <a:cubicBezTo>
                  <a:pt x="6233" y="15135"/>
                  <a:pt x="6208" y="15255"/>
                  <a:pt x="6119" y="15287"/>
                </a:cubicBezTo>
                <a:cubicBezTo>
                  <a:pt x="5936" y="15353"/>
                  <a:pt x="5880" y="15235"/>
                  <a:pt x="5845" y="14728"/>
                </a:cubicBezTo>
                <a:cubicBezTo>
                  <a:pt x="5827" y="14465"/>
                  <a:pt x="5789" y="14199"/>
                  <a:pt x="5762" y="14133"/>
                </a:cubicBezTo>
                <a:cubicBezTo>
                  <a:pt x="5735" y="14067"/>
                  <a:pt x="5732" y="13937"/>
                  <a:pt x="5756" y="13846"/>
                </a:cubicBezTo>
                <a:cubicBezTo>
                  <a:pt x="5795" y="13703"/>
                  <a:pt x="5770" y="13676"/>
                  <a:pt x="5599" y="13658"/>
                </a:cubicBezTo>
                <a:lnTo>
                  <a:pt x="5399" y="13637"/>
                </a:lnTo>
                <a:lnTo>
                  <a:pt x="5380" y="11196"/>
                </a:lnTo>
                <a:lnTo>
                  <a:pt x="5363" y="8754"/>
                </a:lnTo>
                <a:lnTo>
                  <a:pt x="4585" y="8733"/>
                </a:lnTo>
                <a:lnTo>
                  <a:pt x="3804" y="8715"/>
                </a:lnTo>
                <a:lnTo>
                  <a:pt x="3804" y="7587"/>
                </a:lnTo>
                <a:lnTo>
                  <a:pt x="3804" y="6459"/>
                </a:lnTo>
                <a:lnTo>
                  <a:pt x="4217" y="6438"/>
                </a:lnTo>
                <a:cubicBezTo>
                  <a:pt x="4605" y="6419"/>
                  <a:pt x="4633" y="6406"/>
                  <a:pt x="4746" y="6183"/>
                </a:cubicBezTo>
                <a:cubicBezTo>
                  <a:pt x="4883" y="5909"/>
                  <a:pt x="4963" y="5887"/>
                  <a:pt x="5081" y="6094"/>
                </a:cubicBezTo>
                <a:cubicBezTo>
                  <a:pt x="5151" y="6217"/>
                  <a:pt x="5143" y="6259"/>
                  <a:pt x="5034" y="6334"/>
                </a:cubicBezTo>
                <a:cubicBezTo>
                  <a:pt x="4921" y="6412"/>
                  <a:pt x="5020" y="6425"/>
                  <a:pt x="5712" y="6425"/>
                </a:cubicBezTo>
                <a:lnTo>
                  <a:pt x="6523" y="6425"/>
                </a:lnTo>
                <a:lnTo>
                  <a:pt x="6523" y="6230"/>
                </a:lnTo>
                <a:cubicBezTo>
                  <a:pt x="6523" y="6002"/>
                  <a:pt x="6619" y="5913"/>
                  <a:pt x="6925" y="5851"/>
                </a:cubicBezTo>
                <a:cubicBezTo>
                  <a:pt x="7069" y="5822"/>
                  <a:pt x="7193" y="5841"/>
                  <a:pt x="7288" y="5908"/>
                </a:cubicBezTo>
                <a:cubicBezTo>
                  <a:pt x="7367" y="5965"/>
                  <a:pt x="7486" y="6012"/>
                  <a:pt x="7556" y="6013"/>
                </a:cubicBezTo>
                <a:cubicBezTo>
                  <a:pt x="7684" y="6015"/>
                  <a:pt x="7697" y="5986"/>
                  <a:pt x="7711" y="5673"/>
                </a:cubicBezTo>
                <a:cubicBezTo>
                  <a:pt x="7718" y="5530"/>
                  <a:pt x="7761" y="5499"/>
                  <a:pt x="7974" y="5480"/>
                </a:cubicBezTo>
                <a:cubicBezTo>
                  <a:pt x="8114" y="5468"/>
                  <a:pt x="8263" y="5428"/>
                  <a:pt x="8307" y="5394"/>
                </a:cubicBezTo>
                <a:cubicBezTo>
                  <a:pt x="8422" y="5304"/>
                  <a:pt x="8480" y="5390"/>
                  <a:pt x="8492" y="5668"/>
                </a:cubicBezTo>
                <a:lnTo>
                  <a:pt x="8500" y="5914"/>
                </a:lnTo>
                <a:lnTo>
                  <a:pt x="8545" y="5640"/>
                </a:lnTo>
                <a:cubicBezTo>
                  <a:pt x="8599" y="5306"/>
                  <a:pt x="8796" y="5259"/>
                  <a:pt x="8827" y="5572"/>
                </a:cubicBezTo>
                <a:cubicBezTo>
                  <a:pt x="8839" y="5684"/>
                  <a:pt x="8881" y="5838"/>
                  <a:pt x="8921" y="5914"/>
                </a:cubicBezTo>
                <a:cubicBezTo>
                  <a:pt x="8961" y="5989"/>
                  <a:pt x="8985" y="6358"/>
                  <a:pt x="8974" y="6734"/>
                </a:cubicBezTo>
                <a:lnTo>
                  <a:pt x="8952" y="7415"/>
                </a:lnTo>
                <a:lnTo>
                  <a:pt x="8661" y="7452"/>
                </a:lnTo>
                <a:cubicBezTo>
                  <a:pt x="8478" y="7473"/>
                  <a:pt x="8404" y="7505"/>
                  <a:pt x="8462" y="7540"/>
                </a:cubicBezTo>
                <a:cubicBezTo>
                  <a:pt x="8512" y="7571"/>
                  <a:pt x="8589" y="7575"/>
                  <a:pt x="8631" y="7551"/>
                </a:cubicBezTo>
                <a:cubicBezTo>
                  <a:pt x="8672" y="7526"/>
                  <a:pt x="8752" y="7523"/>
                  <a:pt x="8808" y="7543"/>
                </a:cubicBezTo>
                <a:cubicBezTo>
                  <a:pt x="8886" y="7571"/>
                  <a:pt x="8894" y="7630"/>
                  <a:pt x="8841" y="7804"/>
                </a:cubicBezTo>
                <a:cubicBezTo>
                  <a:pt x="8792" y="7964"/>
                  <a:pt x="8803" y="8143"/>
                  <a:pt x="8880" y="8425"/>
                </a:cubicBezTo>
                <a:cubicBezTo>
                  <a:pt x="8968" y="8751"/>
                  <a:pt x="8987" y="9486"/>
                  <a:pt x="8991" y="12545"/>
                </a:cubicBezTo>
                <a:cubicBezTo>
                  <a:pt x="8993" y="14593"/>
                  <a:pt x="8976" y="16299"/>
                  <a:pt x="8952" y="16336"/>
                </a:cubicBezTo>
                <a:cubicBezTo>
                  <a:pt x="8927" y="16374"/>
                  <a:pt x="8844" y="16404"/>
                  <a:pt x="8766" y="16404"/>
                </a:cubicBezTo>
                <a:cubicBezTo>
                  <a:pt x="8641" y="16404"/>
                  <a:pt x="8625" y="16456"/>
                  <a:pt x="8625" y="16879"/>
                </a:cubicBezTo>
                <a:cubicBezTo>
                  <a:pt x="8625" y="17319"/>
                  <a:pt x="8637" y="17353"/>
                  <a:pt x="8788" y="17373"/>
                </a:cubicBezTo>
                <a:cubicBezTo>
                  <a:pt x="8943" y="17394"/>
                  <a:pt x="8952" y="17426"/>
                  <a:pt x="8952" y="17976"/>
                </a:cubicBezTo>
                <a:lnTo>
                  <a:pt x="8952" y="18558"/>
                </a:lnTo>
                <a:lnTo>
                  <a:pt x="7811" y="18577"/>
                </a:lnTo>
                <a:lnTo>
                  <a:pt x="6670" y="18595"/>
                </a:lnTo>
                <a:lnTo>
                  <a:pt x="6670" y="19618"/>
                </a:lnTo>
                <a:lnTo>
                  <a:pt x="6670" y="20642"/>
                </a:lnTo>
                <a:lnTo>
                  <a:pt x="7216" y="20642"/>
                </a:lnTo>
                <a:cubicBezTo>
                  <a:pt x="7670" y="20642"/>
                  <a:pt x="7768" y="20662"/>
                  <a:pt x="7805" y="20762"/>
                </a:cubicBezTo>
                <a:cubicBezTo>
                  <a:pt x="7871" y="20937"/>
                  <a:pt x="8129" y="21190"/>
                  <a:pt x="8243" y="21190"/>
                </a:cubicBezTo>
                <a:cubicBezTo>
                  <a:pt x="8297" y="21190"/>
                  <a:pt x="8362" y="21242"/>
                  <a:pt x="8387" y="21308"/>
                </a:cubicBezTo>
                <a:cubicBezTo>
                  <a:pt x="8412" y="21373"/>
                  <a:pt x="8462" y="21467"/>
                  <a:pt x="8500" y="21514"/>
                </a:cubicBezTo>
                <a:cubicBezTo>
                  <a:pt x="8553" y="21578"/>
                  <a:pt x="9032" y="21600"/>
                  <a:pt x="10441" y="21600"/>
                </a:cubicBezTo>
                <a:lnTo>
                  <a:pt x="12308" y="21600"/>
                </a:lnTo>
                <a:lnTo>
                  <a:pt x="12308" y="21138"/>
                </a:lnTo>
                <a:lnTo>
                  <a:pt x="12305" y="20676"/>
                </a:lnTo>
                <a:lnTo>
                  <a:pt x="12895" y="20657"/>
                </a:lnTo>
                <a:lnTo>
                  <a:pt x="13482" y="20637"/>
                </a:lnTo>
                <a:lnTo>
                  <a:pt x="13482" y="19613"/>
                </a:lnTo>
                <a:lnTo>
                  <a:pt x="13482" y="18592"/>
                </a:lnTo>
                <a:lnTo>
                  <a:pt x="12651" y="18592"/>
                </a:lnTo>
                <a:cubicBezTo>
                  <a:pt x="11994" y="18592"/>
                  <a:pt x="11827" y="18610"/>
                  <a:pt x="11856" y="18681"/>
                </a:cubicBezTo>
                <a:cubicBezTo>
                  <a:pt x="11876" y="18730"/>
                  <a:pt x="11831" y="18824"/>
                  <a:pt x="11757" y="18887"/>
                </a:cubicBezTo>
                <a:cubicBezTo>
                  <a:pt x="11632" y="18994"/>
                  <a:pt x="11602" y="18994"/>
                  <a:pt x="11391" y="18895"/>
                </a:cubicBezTo>
                <a:lnTo>
                  <a:pt x="11164" y="18788"/>
                </a:lnTo>
                <a:lnTo>
                  <a:pt x="11156" y="17681"/>
                </a:lnTo>
                <a:cubicBezTo>
                  <a:pt x="11152" y="17073"/>
                  <a:pt x="11155" y="16414"/>
                  <a:pt x="11161" y="16216"/>
                </a:cubicBezTo>
                <a:cubicBezTo>
                  <a:pt x="11170" y="15937"/>
                  <a:pt x="11150" y="15859"/>
                  <a:pt x="11064" y="15859"/>
                </a:cubicBezTo>
                <a:cubicBezTo>
                  <a:pt x="10870" y="15859"/>
                  <a:pt x="10848" y="15707"/>
                  <a:pt x="11023" y="15582"/>
                </a:cubicBezTo>
                <a:cubicBezTo>
                  <a:pt x="11180" y="15470"/>
                  <a:pt x="11185" y="15442"/>
                  <a:pt x="11106" y="15201"/>
                </a:cubicBezTo>
                <a:cubicBezTo>
                  <a:pt x="11051" y="15031"/>
                  <a:pt x="11046" y="14915"/>
                  <a:pt x="11092" y="14872"/>
                </a:cubicBezTo>
                <a:cubicBezTo>
                  <a:pt x="11198" y="14772"/>
                  <a:pt x="11185" y="11805"/>
                  <a:pt x="11078" y="11705"/>
                </a:cubicBezTo>
                <a:cubicBezTo>
                  <a:pt x="11015" y="11645"/>
                  <a:pt x="11016" y="11603"/>
                  <a:pt x="11078" y="11532"/>
                </a:cubicBezTo>
                <a:cubicBezTo>
                  <a:pt x="11137" y="11465"/>
                  <a:pt x="11167" y="10561"/>
                  <a:pt x="11181" y="8402"/>
                </a:cubicBezTo>
                <a:lnTo>
                  <a:pt x="11200" y="5365"/>
                </a:lnTo>
                <a:lnTo>
                  <a:pt x="11416" y="5347"/>
                </a:lnTo>
                <a:cubicBezTo>
                  <a:pt x="11536" y="5336"/>
                  <a:pt x="11706" y="5293"/>
                  <a:pt x="11795" y="5251"/>
                </a:cubicBezTo>
                <a:cubicBezTo>
                  <a:pt x="11916" y="5193"/>
                  <a:pt x="12006" y="5192"/>
                  <a:pt x="12142" y="5251"/>
                </a:cubicBezTo>
                <a:cubicBezTo>
                  <a:pt x="12313" y="5324"/>
                  <a:pt x="12324" y="5317"/>
                  <a:pt x="12324" y="5133"/>
                </a:cubicBezTo>
                <a:cubicBezTo>
                  <a:pt x="12324" y="4901"/>
                  <a:pt x="12402" y="4837"/>
                  <a:pt x="12814" y="4726"/>
                </a:cubicBezTo>
                <a:cubicBezTo>
                  <a:pt x="13152" y="4635"/>
                  <a:pt x="13282" y="4664"/>
                  <a:pt x="13219" y="4820"/>
                </a:cubicBezTo>
                <a:cubicBezTo>
                  <a:pt x="13191" y="4888"/>
                  <a:pt x="13225" y="4922"/>
                  <a:pt x="13329" y="4922"/>
                </a:cubicBezTo>
                <a:cubicBezTo>
                  <a:pt x="13541" y="4922"/>
                  <a:pt x="13532" y="4678"/>
                  <a:pt x="13318" y="4621"/>
                </a:cubicBezTo>
                <a:cubicBezTo>
                  <a:pt x="13157" y="4578"/>
                  <a:pt x="13159" y="4575"/>
                  <a:pt x="13374" y="4407"/>
                </a:cubicBezTo>
                <a:cubicBezTo>
                  <a:pt x="13571" y="4253"/>
                  <a:pt x="13655" y="4238"/>
                  <a:pt x="14285" y="4237"/>
                </a:cubicBezTo>
                <a:cubicBezTo>
                  <a:pt x="14712" y="4237"/>
                  <a:pt x="15008" y="4208"/>
                  <a:pt x="15060" y="4159"/>
                </a:cubicBezTo>
                <a:cubicBezTo>
                  <a:pt x="15122" y="4100"/>
                  <a:pt x="15170" y="4100"/>
                  <a:pt x="15243" y="4157"/>
                </a:cubicBezTo>
                <a:cubicBezTo>
                  <a:pt x="15300" y="4201"/>
                  <a:pt x="15703" y="4242"/>
                  <a:pt x="16206" y="4253"/>
                </a:cubicBezTo>
                <a:lnTo>
                  <a:pt x="17070" y="4271"/>
                </a:lnTo>
                <a:lnTo>
                  <a:pt x="17070" y="5399"/>
                </a:lnTo>
                <a:lnTo>
                  <a:pt x="17070" y="6527"/>
                </a:lnTo>
                <a:lnTo>
                  <a:pt x="16732" y="6548"/>
                </a:lnTo>
                <a:cubicBezTo>
                  <a:pt x="16424" y="6567"/>
                  <a:pt x="16390" y="6587"/>
                  <a:pt x="16370" y="6754"/>
                </a:cubicBezTo>
                <a:cubicBezTo>
                  <a:pt x="16352" y="6898"/>
                  <a:pt x="16303" y="6941"/>
                  <a:pt x="16148" y="6958"/>
                </a:cubicBezTo>
                <a:lnTo>
                  <a:pt x="15949" y="6982"/>
                </a:lnTo>
                <a:lnTo>
                  <a:pt x="15929" y="11128"/>
                </a:lnTo>
                <a:lnTo>
                  <a:pt x="15910" y="15276"/>
                </a:lnTo>
                <a:lnTo>
                  <a:pt x="14769" y="15295"/>
                </a:lnTo>
                <a:lnTo>
                  <a:pt x="13628" y="15316"/>
                </a:lnTo>
                <a:lnTo>
                  <a:pt x="13628" y="16067"/>
                </a:lnTo>
                <a:cubicBezTo>
                  <a:pt x="13628" y="16482"/>
                  <a:pt x="13651" y="16810"/>
                  <a:pt x="13681" y="16793"/>
                </a:cubicBezTo>
                <a:cubicBezTo>
                  <a:pt x="13711" y="16777"/>
                  <a:pt x="13810" y="16787"/>
                  <a:pt x="13900" y="16819"/>
                </a:cubicBezTo>
                <a:cubicBezTo>
                  <a:pt x="14026" y="16865"/>
                  <a:pt x="14063" y="16933"/>
                  <a:pt x="14063" y="17120"/>
                </a:cubicBezTo>
                <a:lnTo>
                  <a:pt x="14063" y="17360"/>
                </a:lnTo>
                <a:lnTo>
                  <a:pt x="14933" y="17357"/>
                </a:lnTo>
                <a:cubicBezTo>
                  <a:pt x="15411" y="17356"/>
                  <a:pt x="15834" y="17373"/>
                  <a:pt x="15874" y="17396"/>
                </a:cubicBezTo>
                <a:cubicBezTo>
                  <a:pt x="15914" y="17420"/>
                  <a:pt x="15946" y="17574"/>
                  <a:pt x="15946" y="17741"/>
                </a:cubicBezTo>
                <a:lnTo>
                  <a:pt x="15946" y="18044"/>
                </a:lnTo>
                <a:lnTo>
                  <a:pt x="16489" y="18044"/>
                </a:lnTo>
                <a:cubicBezTo>
                  <a:pt x="16931" y="18044"/>
                  <a:pt x="17042" y="18066"/>
                  <a:pt x="17095" y="18164"/>
                </a:cubicBezTo>
                <a:cubicBezTo>
                  <a:pt x="17131" y="18230"/>
                  <a:pt x="17146" y="18323"/>
                  <a:pt x="17128" y="18370"/>
                </a:cubicBezTo>
                <a:cubicBezTo>
                  <a:pt x="17104" y="18433"/>
                  <a:pt x="17228" y="18454"/>
                  <a:pt x="17602" y="18454"/>
                </a:cubicBezTo>
                <a:lnTo>
                  <a:pt x="18108" y="18454"/>
                </a:lnTo>
                <a:lnTo>
                  <a:pt x="18120" y="18232"/>
                </a:lnTo>
                <a:cubicBezTo>
                  <a:pt x="18152" y="17579"/>
                  <a:pt x="18161" y="17548"/>
                  <a:pt x="18341" y="17485"/>
                </a:cubicBezTo>
                <a:cubicBezTo>
                  <a:pt x="18453" y="17446"/>
                  <a:pt x="18581" y="17450"/>
                  <a:pt x="18687" y="17496"/>
                </a:cubicBezTo>
                <a:cubicBezTo>
                  <a:pt x="18931" y="17601"/>
                  <a:pt x="19259" y="17584"/>
                  <a:pt x="19307" y="17464"/>
                </a:cubicBezTo>
                <a:cubicBezTo>
                  <a:pt x="19341" y="17382"/>
                  <a:pt x="19507" y="17363"/>
                  <a:pt x="20155" y="17363"/>
                </a:cubicBezTo>
                <a:cubicBezTo>
                  <a:pt x="20701" y="17363"/>
                  <a:pt x="20943" y="17339"/>
                  <a:pt x="20911" y="17289"/>
                </a:cubicBezTo>
                <a:cubicBezTo>
                  <a:pt x="20840" y="17182"/>
                  <a:pt x="21352" y="16739"/>
                  <a:pt x="21489" y="16788"/>
                </a:cubicBezTo>
                <a:cubicBezTo>
                  <a:pt x="21586" y="16823"/>
                  <a:pt x="21600" y="16750"/>
                  <a:pt x="21600" y="16287"/>
                </a:cubicBezTo>
                <a:lnTo>
                  <a:pt x="21600" y="15744"/>
                </a:lnTo>
                <a:lnTo>
                  <a:pt x="21337" y="15613"/>
                </a:lnTo>
                <a:cubicBezTo>
                  <a:pt x="21191" y="15541"/>
                  <a:pt x="21085" y="15450"/>
                  <a:pt x="21102" y="15412"/>
                </a:cubicBezTo>
                <a:cubicBezTo>
                  <a:pt x="21118" y="15375"/>
                  <a:pt x="20985" y="15329"/>
                  <a:pt x="20805" y="15310"/>
                </a:cubicBezTo>
                <a:lnTo>
                  <a:pt x="20479" y="15276"/>
                </a:lnTo>
                <a:lnTo>
                  <a:pt x="20459" y="13652"/>
                </a:lnTo>
                <a:cubicBezTo>
                  <a:pt x="20447" y="12669"/>
                  <a:pt x="20410" y="12031"/>
                  <a:pt x="20368" y="12031"/>
                </a:cubicBezTo>
                <a:cubicBezTo>
                  <a:pt x="20326" y="12031"/>
                  <a:pt x="20291" y="12669"/>
                  <a:pt x="20279" y="13652"/>
                </a:cubicBezTo>
                <a:cubicBezTo>
                  <a:pt x="20251" y="16020"/>
                  <a:pt x="20133" y="15729"/>
                  <a:pt x="20044" y="13075"/>
                </a:cubicBezTo>
                <a:lnTo>
                  <a:pt x="19969" y="10906"/>
                </a:lnTo>
                <a:lnTo>
                  <a:pt x="19753" y="10906"/>
                </a:lnTo>
                <a:cubicBezTo>
                  <a:pt x="19558" y="10904"/>
                  <a:pt x="19534" y="10878"/>
                  <a:pt x="19512" y="10663"/>
                </a:cubicBezTo>
                <a:cubicBezTo>
                  <a:pt x="19499" y="10531"/>
                  <a:pt x="19442" y="10398"/>
                  <a:pt x="19385" y="10368"/>
                </a:cubicBezTo>
                <a:cubicBezTo>
                  <a:pt x="19300" y="10323"/>
                  <a:pt x="19282" y="9988"/>
                  <a:pt x="19282" y="8441"/>
                </a:cubicBezTo>
                <a:lnTo>
                  <a:pt x="19282" y="6566"/>
                </a:lnTo>
                <a:lnTo>
                  <a:pt x="18720" y="6548"/>
                </a:lnTo>
                <a:lnTo>
                  <a:pt x="18158" y="6527"/>
                </a:lnTo>
                <a:lnTo>
                  <a:pt x="18158" y="5298"/>
                </a:lnTo>
                <a:cubicBezTo>
                  <a:pt x="18158" y="4250"/>
                  <a:pt x="18174" y="4066"/>
                  <a:pt x="18266" y="4065"/>
                </a:cubicBezTo>
                <a:cubicBezTo>
                  <a:pt x="18352" y="4065"/>
                  <a:pt x="18374" y="3970"/>
                  <a:pt x="18374" y="3621"/>
                </a:cubicBezTo>
                <a:cubicBezTo>
                  <a:pt x="18374" y="3377"/>
                  <a:pt x="18403" y="3139"/>
                  <a:pt x="18435" y="3091"/>
                </a:cubicBezTo>
                <a:cubicBezTo>
                  <a:pt x="18523" y="2964"/>
                  <a:pt x="18426" y="2753"/>
                  <a:pt x="18264" y="2713"/>
                </a:cubicBezTo>
                <a:cubicBezTo>
                  <a:pt x="18155" y="2686"/>
                  <a:pt x="18122" y="2620"/>
                  <a:pt x="18122" y="2433"/>
                </a:cubicBezTo>
                <a:lnTo>
                  <a:pt x="18122" y="2188"/>
                </a:lnTo>
                <a:lnTo>
                  <a:pt x="17618" y="2188"/>
                </a:lnTo>
                <a:cubicBezTo>
                  <a:pt x="17327" y="2188"/>
                  <a:pt x="17093" y="2220"/>
                  <a:pt x="17065" y="2264"/>
                </a:cubicBezTo>
                <a:cubicBezTo>
                  <a:pt x="17032" y="2313"/>
                  <a:pt x="16828" y="2328"/>
                  <a:pt x="16480" y="2308"/>
                </a:cubicBezTo>
                <a:lnTo>
                  <a:pt x="15946" y="2277"/>
                </a:lnTo>
                <a:lnTo>
                  <a:pt x="15946" y="2499"/>
                </a:lnTo>
                <a:cubicBezTo>
                  <a:pt x="15946" y="2825"/>
                  <a:pt x="15816" y="2890"/>
                  <a:pt x="15273" y="2835"/>
                </a:cubicBezTo>
                <a:cubicBezTo>
                  <a:pt x="14842" y="2792"/>
                  <a:pt x="14806" y="2798"/>
                  <a:pt x="14769" y="2932"/>
                </a:cubicBezTo>
                <a:cubicBezTo>
                  <a:pt x="14738" y="3043"/>
                  <a:pt x="14672" y="3076"/>
                  <a:pt x="14476" y="3076"/>
                </a:cubicBezTo>
                <a:cubicBezTo>
                  <a:pt x="14318" y="3076"/>
                  <a:pt x="14208" y="3113"/>
                  <a:pt x="14182" y="3177"/>
                </a:cubicBezTo>
                <a:cubicBezTo>
                  <a:pt x="14150" y="3257"/>
                  <a:pt x="14009" y="3282"/>
                  <a:pt x="13562" y="3282"/>
                </a:cubicBezTo>
                <a:cubicBezTo>
                  <a:pt x="13244" y="3282"/>
                  <a:pt x="12964" y="3312"/>
                  <a:pt x="12939" y="3350"/>
                </a:cubicBezTo>
                <a:cubicBezTo>
                  <a:pt x="12867" y="3460"/>
                  <a:pt x="12573" y="3427"/>
                  <a:pt x="12446" y="3295"/>
                </a:cubicBezTo>
                <a:cubicBezTo>
                  <a:pt x="12363" y="3208"/>
                  <a:pt x="12325" y="3023"/>
                  <a:pt x="12316" y="2645"/>
                </a:cubicBezTo>
                <a:cubicBezTo>
                  <a:pt x="12305" y="2183"/>
                  <a:pt x="12324" y="2092"/>
                  <a:pt x="12463" y="1953"/>
                </a:cubicBezTo>
                <a:cubicBezTo>
                  <a:pt x="12676" y="1739"/>
                  <a:pt x="12686" y="1384"/>
                  <a:pt x="12482" y="1238"/>
                </a:cubicBezTo>
                <a:cubicBezTo>
                  <a:pt x="12348" y="1141"/>
                  <a:pt x="12325" y="1053"/>
                  <a:pt x="12316" y="564"/>
                </a:cubicBezTo>
                <a:lnTo>
                  <a:pt x="12305" y="0"/>
                </a:lnTo>
                <a:lnTo>
                  <a:pt x="11765" y="0"/>
                </a:lnTo>
                <a:close/>
                <a:moveTo>
                  <a:pt x="18651" y="3253"/>
                </a:moveTo>
                <a:cubicBezTo>
                  <a:pt x="18645" y="3269"/>
                  <a:pt x="18640" y="3303"/>
                  <a:pt x="18640" y="3350"/>
                </a:cubicBezTo>
                <a:cubicBezTo>
                  <a:pt x="18640" y="3444"/>
                  <a:pt x="18656" y="3483"/>
                  <a:pt x="18676" y="3436"/>
                </a:cubicBezTo>
                <a:cubicBezTo>
                  <a:pt x="18696" y="3389"/>
                  <a:pt x="18696" y="3311"/>
                  <a:pt x="18676" y="3264"/>
                </a:cubicBezTo>
                <a:cubicBezTo>
                  <a:pt x="18666" y="3240"/>
                  <a:pt x="18658" y="3238"/>
                  <a:pt x="18651" y="3253"/>
                </a:cubicBezTo>
                <a:close/>
                <a:moveTo>
                  <a:pt x="4422" y="4373"/>
                </a:moveTo>
                <a:cubicBezTo>
                  <a:pt x="4382" y="4373"/>
                  <a:pt x="4350" y="4422"/>
                  <a:pt x="4350" y="4480"/>
                </a:cubicBezTo>
                <a:cubicBezTo>
                  <a:pt x="4350" y="4539"/>
                  <a:pt x="4382" y="4569"/>
                  <a:pt x="4422" y="4546"/>
                </a:cubicBezTo>
                <a:cubicBezTo>
                  <a:pt x="4462" y="4522"/>
                  <a:pt x="4494" y="4474"/>
                  <a:pt x="4494" y="4439"/>
                </a:cubicBezTo>
                <a:cubicBezTo>
                  <a:pt x="4494" y="4403"/>
                  <a:pt x="4462" y="4373"/>
                  <a:pt x="4422" y="4373"/>
                </a:cubicBezTo>
                <a:close/>
                <a:moveTo>
                  <a:pt x="13271" y="5224"/>
                </a:moveTo>
                <a:cubicBezTo>
                  <a:pt x="13160" y="5228"/>
                  <a:pt x="13041" y="5248"/>
                  <a:pt x="13003" y="5284"/>
                </a:cubicBezTo>
                <a:cubicBezTo>
                  <a:pt x="12975" y="5311"/>
                  <a:pt x="13070" y="5331"/>
                  <a:pt x="13216" y="5331"/>
                </a:cubicBezTo>
                <a:cubicBezTo>
                  <a:pt x="13362" y="5331"/>
                  <a:pt x="13482" y="5303"/>
                  <a:pt x="13482" y="5269"/>
                </a:cubicBezTo>
                <a:cubicBezTo>
                  <a:pt x="13482" y="5234"/>
                  <a:pt x="13382" y="5221"/>
                  <a:pt x="13271" y="5224"/>
                </a:cubicBezTo>
                <a:close/>
                <a:moveTo>
                  <a:pt x="7473" y="6318"/>
                </a:moveTo>
                <a:cubicBezTo>
                  <a:pt x="7362" y="6322"/>
                  <a:pt x="7240" y="6342"/>
                  <a:pt x="7202" y="6378"/>
                </a:cubicBezTo>
                <a:cubicBezTo>
                  <a:pt x="7174" y="6405"/>
                  <a:pt x="7272" y="6425"/>
                  <a:pt x="7418" y="6425"/>
                </a:cubicBezTo>
                <a:cubicBezTo>
                  <a:pt x="7564" y="6425"/>
                  <a:pt x="7684" y="6397"/>
                  <a:pt x="7684" y="6363"/>
                </a:cubicBezTo>
                <a:cubicBezTo>
                  <a:pt x="7684" y="6328"/>
                  <a:pt x="7584" y="6315"/>
                  <a:pt x="7473" y="6318"/>
                </a:cubicBezTo>
                <a:close/>
                <a:moveTo>
                  <a:pt x="4403" y="19193"/>
                </a:moveTo>
                <a:cubicBezTo>
                  <a:pt x="4367" y="19203"/>
                  <a:pt x="4350" y="19222"/>
                  <a:pt x="4350" y="19253"/>
                </a:cubicBezTo>
                <a:cubicBezTo>
                  <a:pt x="4350" y="19303"/>
                  <a:pt x="4428" y="19344"/>
                  <a:pt x="4527" y="19344"/>
                </a:cubicBezTo>
                <a:cubicBezTo>
                  <a:pt x="4788" y="19344"/>
                  <a:pt x="4818" y="19228"/>
                  <a:pt x="4566" y="19193"/>
                </a:cubicBezTo>
                <a:cubicBezTo>
                  <a:pt x="4492" y="19183"/>
                  <a:pt x="4438" y="19183"/>
                  <a:pt x="4403" y="19193"/>
                </a:cubicBezTo>
                <a:close/>
                <a:moveTo>
                  <a:pt x="1667" y="19206"/>
                </a:moveTo>
                <a:cubicBezTo>
                  <a:pt x="1498" y="19206"/>
                  <a:pt x="1451" y="19238"/>
                  <a:pt x="1451" y="19344"/>
                </a:cubicBezTo>
                <a:cubicBezTo>
                  <a:pt x="1451" y="19451"/>
                  <a:pt x="1498" y="19480"/>
                  <a:pt x="1667" y="19480"/>
                </a:cubicBezTo>
                <a:cubicBezTo>
                  <a:pt x="1836" y="19480"/>
                  <a:pt x="1886" y="19451"/>
                  <a:pt x="1886" y="19344"/>
                </a:cubicBezTo>
                <a:cubicBezTo>
                  <a:pt x="1886" y="19238"/>
                  <a:pt x="1836" y="19206"/>
                  <a:pt x="1667" y="19206"/>
                </a:cubicBezTo>
                <a:close/>
                <a:moveTo>
                  <a:pt x="1667" y="19691"/>
                </a:moveTo>
                <a:cubicBezTo>
                  <a:pt x="1635" y="19691"/>
                  <a:pt x="1604" y="19717"/>
                  <a:pt x="1548" y="19770"/>
                </a:cubicBezTo>
                <a:cubicBezTo>
                  <a:pt x="1448" y="19864"/>
                  <a:pt x="1443" y="19902"/>
                  <a:pt x="1520" y="19989"/>
                </a:cubicBezTo>
                <a:cubicBezTo>
                  <a:pt x="1571" y="20047"/>
                  <a:pt x="1637" y="20096"/>
                  <a:pt x="1667" y="20096"/>
                </a:cubicBezTo>
                <a:cubicBezTo>
                  <a:pt x="1697" y="20096"/>
                  <a:pt x="1765" y="20047"/>
                  <a:pt x="1816" y="19989"/>
                </a:cubicBezTo>
                <a:cubicBezTo>
                  <a:pt x="1893" y="19902"/>
                  <a:pt x="1888" y="19864"/>
                  <a:pt x="1789" y="19770"/>
                </a:cubicBezTo>
                <a:cubicBezTo>
                  <a:pt x="1732" y="19717"/>
                  <a:pt x="1699" y="19691"/>
                  <a:pt x="1667" y="19691"/>
                </a:cubicBezTo>
                <a:close/>
                <a:moveTo>
                  <a:pt x="0" y="20587"/>
                </a:moveTo>
                <a:lnTo>
                  <a:pt x="0" y="21172"/>
                </a:lnTo>
                <a:cubicBezTo>
                  <a:pt x="88" y="21169"/>
                  <a:pt x="160" y="21162"/>
                  <a:pt x="263" y="21164"/>
                </a:cubicBezTo>
                <a:lnTo>
                  <a:pt x="914" y="21174"/>
                </a:lnTo>
                <a:lnTo>
                  <a:pt x="883" y="20976"/>
                </a:lnTo>
                <a:cubicBezTo>
                  <a:pt x="855" y="20792"/>
                  <a:pt x="832" y="20780"/>
                  <a:pt x="534" y="20780"/>
                </a:cubicBezTo>
                <a:cubicBezTo>
                  <a:pt x="317" y="20780"/>
                  <a:pt x="200" y="20745"/>
                  <a:pt x="172" y="20676"/>
                </a:cubicBezTo>
                <a:cubicBezTo>
                  <a:pt x="154" y="20632"/>
                  <a:pt x="81" y="20602"/>
                  <a:pt x="0" y="20587"/>
                </a:cubicBezTo>
                <a:close/>
                <a:moveTo>
                  <a:pt x="4403" y="20921"/>
                </a:moveTo>
                <a:cubicBezTo>
                  <a:pt x="4368" y="20931"/>
                  <a:pt x="4350" y="20974"/>
                  <a:pt x="4350" y="21052"/>
                </a:cubicBezTo>
                <a:cubicBezTo>
                  <a:pt x="4350" y="21143"/>
                  <a:pt x="4397" y="21190"/>
                  <a:pt x="4494" y="21190"/>
                </a:cubicBezTo>
                <a:cubicBezTo>
                  <a:pt x="4658" y="21190"/>
                  <a:pt x="4680" y="21117"/>
                  <a:pt x="4552" y="20997"/>
                </a:cubicBezTo>
                <a:cubicBezTo>
                  <a:pt x="4488" y="20937"/>
                  <a:pt x="4437" y="20912"/>
                  <a:pt x="4403" y="2092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44" name="结构简单，测量结果直观"/>
          <p:cNvSpPr txBox="1"/>
          <p:nvPr/>
        </p:nvSpPr>
        <p:spPr>
          <a:xfrm>
            <a:off x="1281888" y="7498780"/>
            <a:ext cx="346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结构简单，测量结果直观</a:t>
            </a:r>
          </a:p>
        </p:txBody>
      </p:sp>
      <p:sp>
        <p:nvSpPr>
          <p:cNvPr id="545" name="精准"/>
          <p:cNvSpPr txBox="1"/>
          <p:nvPr/>
        </p:nvSpPr>
        <p:spPr>
          <a:xfrm>
            <a:off x="8343521" y="7380303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精准</a:t>
            </a:r>
          </a:p>
        </p:txBody>
      </p:sp>
      <p:sp>
        <p:nvSpPr>
          <p:cNvPr id="546" name="检测技术基础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开环检测"/>
          <p:cNvGrpSpPr/>
          <p:nvPr/>
        </p:nvGrpSpPr>
        <p:grpSpPr>
          <a:xfrm>
            <a:off x="4006758" y="2996795"/>
            <a:ext cx="5011312" cy="1352386"/>
            <a:chOff x="0" y="0"/>
            <a:chExt cx="5011310" cy="1352384"/>
          </a:xfrm>
        </p:grpSpPr>
        <p:sp>
          <p:nvSpPr>
            <p:cNvPr id="549" name="开环检测"/>
            <p:cNvSpPr/>
            <p:nvPr/>
          </p:nvSpPr>
          <p:spPr>
            <a:xfrm>
              <a:off x="38100" y="38100"/>
              <a:ext cx="4935111" cy="1276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开环检测</a:t>
              </a:r>
            </a:p>
          </p:txBody>
        </p:sp>
        <p:pic>
          <p:nvPicPr>
            <p:cNvPr id="548" name="开环检测 开环检测" descr="开环检测 开环检测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011311" cy="1352385"/>
            </a:xfrm>
            <a:prstGeom prst="rect">
              <a:avLst/>
            </a:prstGeom>
            <a:effectLst/>
          </p:spPr>
        </p:pic>
      </p:grpSp>
      <p:sp>
        <p:nvSpPr>
          <p:cNvPr id="551" name="检测技术基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552" name="检测系统基本组成"/>
          <p:cNvSpPr txBox="1"/>
          <p:nvPr/>
        </p:nvSpPr>
        <p:spPr>
          <a:xfrm>
            <a:off x="660006" y="2045795"/>
            <a:ext cx="29845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检测系统基本组成</a:t>
            </a:r>
          </a:p>
        </p:txBody>
      </p:sp>
      <p:sp>
        <p:nvSpPr>
          <p:cNvPr id="553" name="对象"/>
          <p:cNvSpPr/>
          <p:nvPr/>
        </p:nvSpPr>
        <p:spPr>
          <a:xfrm>
            <a:off x="2622875" y="35908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对象</a:t>
            </a:r>
          </a:p>
        </p:txBody>
      </p:sp>
      <p:sp>
        <p:nvSpPr>
          <p:cNvPr id="554" name="传感器"/>
          <p:cNvSpPr/>
          <p:nvPr/>
        </p:nvSpPr>
        <p:spPr>
          <a:xfrm>
            <a:off x="4552389" y="35908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传感器</a:t>
            </a:r>
          </a:p>
        </p:txBody>
      </p:sp>
      <p:sp>
        <p:nvSpPr>
          <p:cNvPr id="555" name="信息处理"/>
          <p:cNvSpPr/>
          <p:nvPr/>
        </p:nvSpPr>
        <p:spPr>
          <a:xfrm>
            <a:off x="6612084" y="35908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信息处理</a:t>
            </a:r>
          </a:p>
        </p:txBody>
      </p:sp>
      <p:sp>
        <p:nvSpPr>
          <p:cNvPr id="556" name="线条"/>
          <p:cNvSpPr/>
          <p:nvPr/>
        </p:nvSpPr>
        <p:spPr>
          <a:xfrm>
            <a:off x="3864991" y="3851242"/>
            <a:ext cx="75890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7" name="线条"/>
          <p:cNvSpPr/>
          <p:nvPr/>
        </p:nvSpPr>
        <p:spPr>
          <a:xfrm>
            <a:off x="5837785" y="3851242"/>
            <a:ext cx="7589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8" name="线条"/>
          <p:cNvSpPr/>
          <p:nvPr/>
        </p:nvSpPr>
        <p:spPr>
          <a:xfrm>
            <a:off x="7897479" y="3851242"/>
            <a:ext cx="172798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61" name="成组"/>
          <p:cNvGrpSpPr/>
          <p:nvPr/>
        </p:nvGrpSpPr>
        <p:grpSpPr>
          <a:xfrm>
            <a:off x="7810578" y="3847705"/>
            <a:ext cx="957435" cy="1485900"/>
            <a:chOff x="0" y="0"/>
            <a:chExt cx="957434" cy="1485899"/>
          </a:xfrm>
        </p:grpSpPr>
        <p:sp>
          <p:nvSpPr>
            <p:cNvPr id="559" name="线条"/>
            <p:cNvSpPr/>
            <p:nvPr/>
          </p:nvSpPr>
          <p:spPr>
            <a:xfrm flipH="1" flipV="1">
              <a:off x="-1" y="1485899"/>
              <a:ext cx="95743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0" name="线条"/>
            <p:cNvSpPr/>
            <p:nvPr/>
          </p:nvSpPr>
          <p:spPr>
            <a:xfrm flipV="1">
              <a:off x="948053" y="0"/>
              <a:ext cx="1" cy="14774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62" name="反变换器"/>
          <p:cNvSpPr/>
          <p:nvPr/>
        </p:nvSpPr>
        <p:spPr>
          <a:xfrm>
            <a:off x="6488735" y="50770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反变换器</a:t>
            </a:r>
          </a:p>
        </p:txBody>
      </p:sp>
      <p:grpSp>
        <p:nvGrpSpPr>
          <p:cNvPr id="565" name="成组"/>
          <p:cNvGrpSpPr/>
          <p:nvPr/>
        </p:nvGrpSpPr>
        <p:grpSpPr>
          <a:xfrm>
            <a:off x="4224135" y="3841011"/>
            <a:ext cx="2274228" cy="1499288"/>
            <a:chOff x="0" y="0"/>
            <a:chExt cx="2274226" cy="1499287"/>
          </a:xfrm>
        </p:grpSpPr>
        <p:sp>
          <p:nvSpPr>
            <p:cNvPr id="563" name="线条"/>
            <p:cNvSpPr/>
            <p:nvPr/>
          </p:nvSpPr>
          <p:spPr>
            <a:xfrm>
              <a:off x="0" y="1496431"/>
              <a:ext cx="227422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4" name="线条"/>
            <p:cNvSpPr/>
            <p:nvPr/>
          </p:nvSpPr>
          <p:spPr>
            <a:xfrm flipV="1">
              <a:off x="20307" y="-1"/>
              <a:ext cx="1" cy="14992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68" name="闭环检测"/>
          <p:cNvGrpSpPr/>
          <p:nvPr/>
        </p:nvGrpSpPr>
        <p:grpSpPr>
          <a:xfrm>
            <a:off x="3879758" y="2770125"/>
            <a:ext cx="5308132" cy="3361895"/>
            <a:chOff x="0" y="0"/>
            <a:chExt cx="5308130" cy="3361893"/>
          </a:xfrm>
        </p:grpSpPr>
        <p:sp>
          <p:nvSpPr>
            <p:cNvPr id="567" name="闭环检测"/>
            <p:cNvSpPr/>
            <p:nvPr/>
          </p:nvSpPr>
          <p:spPr>
            <a:xfrm>
              <a:off x="38100" y="38099"/>
              <a:ext cx="5231931" cy="3285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闭环检测</a:t>
              </a:r>
            </a:p>
          </p:txBody>
        </p:sp>
        <p:pic>
          <p:nvPicPr>
            <p:cNvPr id="566" name="闭环检测 闭环检测" descr="闭环检测 闭环检测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308131" cy="3361895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检测系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检测系统</a:t>
            </a:r>
          </a:p>
        </p:txBody>
      </p:sp>
      <p:sp>
        <p:nvSpPr>
          <p:cNvPr id="572" name="Right Arrow 50"/>
          <p:cNvSpPr/>
          <p:nvPr/>
        </p:nvSpPr>
        <p:spPr>
          <a:xfrm>
            <a:off x="4920844" y="4371663"/>
            <a:ext cx="2558654" cy="807074"/>
          </a:xfrm>
          <a:prstGeom prst="rightArrow">
            <a:avLst>
              <a:gd name="adj1" fmla="val 100000"/>
              <a:gd name="adj2" fmla="val 33317"/>
            </a:avLst>
          </a:prstGeom>
          <a:solidFill>
            <a:srgbClr val="D9D9D9">
              <a:alpha val="6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32471">
              <a:lnSpc>
                <a:spcPct val="90000"/>
              </a:lnSpc>
              <a:defRPr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3" name="Rectangle 51"/>
          <p:cNvSpPr txBox="1"/>
          <p:nvPr/>
        </p:nvSpPr>
        <p:spPr>
          <a:xfrm>
            <a:off x="5057995" y="3517403"/>
            <a:ext cx="233095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3600" b="0" spc="-150">
                <a:solidFill>
                  <a:srgbClr val="3F3F3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检测系统</a:t>
            </a:r>
          </a:p>
        </p:txBody>
      </p:sp>
      <p:grpSp>
        <p:nvGrpSpPr>
          <p:cNvPr id="586" name="组合 1"/>
          <p:cNvGrpSpPr/>
          <p:nvPr/>
        </p:nvGrpSpPr>
        <p:grpSpPr>
          <a:xfrm>
            <a:off x="1550036" y="2565350"/>
            <a:ext cx="3501191" cy="4052898"/>
            <a:chOff x="0" y="0"/>
            <a:chExt cx="3501190" cy="4052897"/>
          </a:xfrm>
        </p:grpSpPr>
        <p:grpSp>
          <p:nvGrpSpPr>
            <p:cNvPr id="576" name="Rectangle 4"/>
            <p:cNvGrpSpPr/>
            <p:nvPr/>
          </p:nvGrpSpPr>
          <p:grpSpPr>
            <a:xfrm>
              <a:off x="-1" y="-1"/>
              <a:ext cx="3501191" cy="4052899"/>
              <a:chOff x="0" y="0"/>
              <a:chExt cx="3501190" cy="4052897"/>
            </a:xfrm>
          </p:grpSpPr>
          <p:sp>
            <p:nvSpPr>
              <p:cNvPr id="574" name="矩形"/>
              <p:cNvSpPr/>
              <p:nvPr/>
            </p:nvSpPr>
            <p:spPr>
              <a:xfrm>
                <a:off x="-1" y="-1"/>
                <a:ext cx="3501192" cy="4052899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  <a:endParaRPr/>
              </a:p>
            </p:txBody>
          </p:sp>
          <p:sp>
            <p:nvSpPr>
              <p:cNvPr id="575" name="矩形"/>
              <p:cNvSpPr txBox="1"/>
              <p:nvPr/>
            </p:nvSpPr>
            <p:spPr>
              <a:xfrm>
                <a:off x="-1" y="-1"/>
                <a:ext cx="3501192" cy="8410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2" tIns="91422" rIns="91422" bIns="91422" numCol="1" anchor="t">
                <a:noAutofit/>
              </a:bodyPr>
              <a:lstStyle>
                <a:lvl1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  </a:t>
                </a:r>
              </a:p>
            </p:txBody>
          </p:sp>
        </p:grpSp>
        <p:sp>
          <p:nvSpPr>
            <p:cNvPr id="577" name="Rectangle 24"/>
            <p:cNvSpPr txBox="1"/>
            <p:nvPr/>
          </p:nvSpPr>
          <p:spPr>
            <a:xfrm>
              <a:off x="58471" y="1395206"/>
              <a:ext cx="1367361" cy="2535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1" indent="0" algn="l" defTabSz="932289">
                <a:lnSpc>
                  <a:spcPct val="90000"/>
                </a:lnSpc>
                <a:spcBef>
                  <a:spcPts val="300"/>
                </a:spcBef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状态量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图像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姿态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力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速度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温度</a:t>
              </a:r>
            </a:p>
          </p:txBody>
        </p:sp>
        <p:sp>
          <p:nvSpPr>
            <p:cNvPr id="578" name="Rectangle 7"/>
            <p:cNvSpPr txBox="1"/>
            <p:nvPr/>
          </p:nvSpPr>
          <p:spPr>
            <a:xfrm>
              <a:off x="1361164" y="239069"/>
              <a:ext cx="1550148" cy="785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32289">
                <a:defRPr sz="27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物理量</a:t>
              </a:r>
            </a:p>
          </p:txBody>
        </p:sp>
        <p:grpSp>
          <p:nvGrpSpPr>
            <p:cNvPr id="584" name="Group 13"/>
            <p:cNvGrpSpPr/>
            <p:nvPr/>
          </p:nvGrpSpPr>
          <p:grpSpPr>
            <a:xfrm>
              <a:off x="220487" y="92006"/>
              <a:ext cx="1043330" cy="1039441"/>
              <a:chOff x="0" y="0"/>
              <a:chExt cx="1043329" cy="1039440"/>
            </a:xfrm>
          </p:grpSpPr>
          <p:sp>
            <p:nvSpPr>
              <p:cNvPr id="579" name="Oval 14"/>
              <p:cNvSpPr/>
              <p:nvPr/>
            </p:nvSpPr>
            <p:spPr>
              <a:xfrm>
                <a:off x="0" y="-1"/>
                <a:ext cx="1043330" cy="1039442"/>
              </a:xfrm>
              <a:prstGeom prst="ellipse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2289">
                  <a:lnSpc>
                    <a:spcPct val="90000"/>
                  </a:lnSpc>
                  <a:defRPr sz="2000" spc="-51">
                    <a:solidFill>
                      <a:srgbClr val="FFFFFF"/>
                    </a:solidFill>
                    <a:latin typeface="Franklin Gothic Medium"/>
                    <a:ea typeface="Franklin Gothic Medium"/>
                    <a:cs typeface="Franklin Gothic Medium"/>
                    <a:sym typeface="Franklin Gothic Medium"/>
                  </a:defRPr>
                </a:pPr>
                <a:endParaRPr/>
              </a:p>
            </p:txBody>
          </p:sp>
          <p:sp>
            <p:nvSpPr>
              <p:cNvPr id="580" name="Freeform 10"/>
              <p:cNvSpPr/>
              <p:nvPr/>
            </p:nvSpPr>
            <p:spPr>
              <a:xfrm>
                <a:off x="145346" y="147062"/>
                <a:ext cx="461853" cy="292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89" y="6125"/>
                    </a:moveTo>
                    <a:cubicBezTo>
                      <a:pt x="15461" y="6125"/>
                      <a:pt x="17518" y="9564"/>
                      <a:pt x="17518" y="13863"/>
                    </a:cubicBezTo>
                    <a:cubicBezTo>
                      <a:pt x="17518" y="18161"/>
                      <a:pt x="15461" y="21600"/>
                      <a:pt x="12889" y="21600"/>
                    </a:cubicBezTo>
                    <a:cubicBezTo>
                      <a:pt x="12889" y="21600"/>
                      <a:pt x="12889" y="21600"/>
                      <a:pt x="12889" y="21600"/>
                    </a:cubicBezTo>
                    <a:cubicBezTo>
                      <a:pt x="12889" y="21600"/>
                      <a:pt x="12889" y="21600"/>
                      <a:pt x="12889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2893" y="21600"/>
                      <a:pt x="2893" y="21600"/>
                      <a:pt x="2893" y="21600"/>
                    </a:cubicBezTo>
                    <a:cubicBezTo>
                      <a:pt x="2893" y="21600"/>
                      <a:pt x="2893" y="21600"/>
                      <a:pt x="2893" y="21600"/>
                    </a:cubicBezTo>
                    <a:cubicBezTo>
                      <a:pt x="2893" y="21600"/>
                      <a:pt x="2861" y="21600"/>
                      <a:pt x="2861" y="21600"/>
                    </a:cubicBezTo>
                    <a:cubicBezTo>
                      <a:pt x="1286" y="21600"/>
                      <a:pt x="0" y="19504"/>
                      <a:pt x="0" y="16872"/>
                    </a:cubicBezTo>
                    <a:cubicBezTo>
                      <a:pt x="0" y="14239"/>
                      <a:pt x="1286" y="12090"/>
                      <a:pt x="2861" y="12090"/>
                    </a:cubicBezTo>
                    <a:cubicBezTo>
                      <a:pt x="3279" y="12090"/>
                      <a:pt x="3664" y="12251"/>
                      <a:pt x="3986" y="12519"/>
                    </a:cubicBezTo>
                    <a:cubicBezTo>
                      <a:pt x="4596" y="10531"/>
                      <a:pt x="5818" y="9188"/>
                      <a:pt x="7264" y="9188"/>
                    </a:cubicBezTo>
                    <a:cubicBezTo>
                      <a:pt x="7843" y="9188"/>
                      <a:pt x="8421" y="9457"/>
                      <a:pt x="8936" y="9887"/>
                    </a:cubicBezTo>
                    <a:cubicBezTo>
                      <a:pt x="9739" y="7630"/>
                      <a:pt x="11218" y="6125"/>
                      <a:pt x="12889" y="6125"/>
                    </a:cubicBezTo>
                    <a:close/>
                    <a:moveTo>
                      <a:pt x="17486" y="0"/>
                    </a:moveTo>
                    <a:cubicBezTo>
                      <a:pt x="19768" y="0"/>
                      <a:pt x="21600" y="3063"/>
                      <a:pt x="21600" y="6878"/>
                    </a:cubicBezTo>
                    <a:cubicBezTo>
                      <a:pt x="21600" y="10424"/>
                      <a:pt x="19993" y="13379"/>
                      <a:pt x="17904" y="13701"/>
                    </a:cubicBezTo>
                    <a:cubicBezTo>
                      <a:pt x="17904" y="13594"/>
                      <a:pt x="17904" y="13594"/>
                      <a:pt x="17904" y="13594"/>
                    </a:cubicBezTo>
                    <a:cubicBezTo>
                      <a:pt x="17904" y="9027"/>
                      <a:pt x="15686" y="5373"/>
                      <a:pt x="12954" y="5373"/>
                    </a:cubicBezTo>
                    <a:cubicBezTo>
                      <a:pt x="11186" y="5373"/>
                      <a:pt x="9643" y="6878"/>
                      <a:pt x="8775" y="9188"/>
                    </a:cubicBezTo>
                    <a:cubicBezTo>
                      <a:pt x="8357" y="8758"/>
                      <a:pt x="7875" y="8543"/>
                      <a:pt x="7361" y="8543"/>
                    </a:cubicBezTo>
                    <a:cubicBezTo>
                      <a:pt x="6943" y="8543"/>
                      <a:pt x="6525" y="8704"/>
                      <a:pt x="6171" y="9027"/>
                    </a:cubicBezTo>
                    <a:cubicBezTo>
                      <a:pt x="6300" y="7093"/>
                      <a:pt x="7296" y="5588"/>
                      <a:pt x="8518" y="5588"/>
                    </a:cubicBezTo>
                    <a:cubicBezTo>
                      <a:pt x="8839" y="5588"/>
                      <a:pt x="9193" y="5696"/>
                      <a:pt x="9482" y="5964"/>
                    </a:cubicBezTo>
                    <a:cubicBezTo>
                      <a:pt x="9996" y="4137"/>
                      <a:pt x="11121" y="2848"/>
                      <a:pt x="12439" y="2848"/>
                    </a:cubicBezTo>
                    <a:cubicBezTo>
                      <a:pt x="12954" y="2848"/>
                      <a:pt x="13468" y="3063"/>
                      <a:pt x="13918" y="3493"/>
                    </a:cubicBezTo>
                    <a:cubicBezTo>
                      <a:pt x="14625" y="1397"/>
                      <a:pt x="15943" y="0"/>
                      <a:pt x="17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727561">
                  <a:defRPr sz="14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583" name="Group 16"/>
              <p:cNvGrpSpPr/>
              <p:nvPr/>
            </p:nvGrpSpPr>
            <p:grpSpPr>
              <a:xfrm>
                <a:off x="433937" y="469201"/>
                <a:ext cx="404069" cy="424037"/>
                <a:chOff x="0" y="0"/>
                <a:chExt cx="404067" cy="424036"/>
              </a:xfrm>
            </p:grpSpPr>
            <p:pic>
              <p:nvPicPr>
                <p:cNvPr id="581" name="Picture 2" descr="Picture 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23785" t="10057" r="26214" b="10776"/>
                <a:stretch>
                  <a:fillRect/>
                </a:stretch>
              </p:blipFill>
              <p:spPr>
                <a:xfrm>
                  <a:off x="175493" y="7014"/>
                  <a:ext cx="228575" cy="361908"/>
                </a:xfrm>
                <a:prstGeom prst="rect">
                  <a:avLst/>
                </a:prstGeom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</p:pic>
            <p:pic>
              <p:nvPicPr>
                <p:cNvPr id="582" name="Picture 2" descr="Picture 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23785" t="10057" r="26213" b="10775"/>
                <a:stretch>
                  <a:fillRect/>
                </a:stretch>
              </p:blipFill>
              <p:spPr>
                <a:xfrm>
                  <a:off x="0" y="-1"/>
                  <a:ext cx="267814" cy="424038"/>
                </a:xfrm>
                <a:prstGeom prst="rect">
                  <a:avLst/>
                </a:prstGeom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</p:pic>
          </p:grpSp>
        </p:grpSp>
        <p:sp>
          <p:nvSpPr>
            <p:cNvPr id="585" name="Rectangle 24"/>
            <p:cNvSpPr txBox="1"/>
            <p:nvPr/>
          </p:nvSpPr>
          <p:spPr>
            <a:xfrm>
              <a:off x="1664409" y="1407906"/>
              <a:ext cx="1367361" cy="206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1" indent="0" algn="l" defTabSz="932289">
                <a:lnSpc>
                  <a:spcPct val="90000"/>
                </a:lnSpc>
                <a:spcBef>
                  <a:spcPts val="300"/>
                </a:spcBef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过程量</a:t>
              </a:r>
            </a:p>
            <a:p>
              <a:pPr marL="361156" lvl="1" indent="-361156" algn="l" defTabSz="932289">
                <a:lnSpc>
                  <a:spcPct val="90000"/>
                </a:lnSpc>
                <a:spcBef>
                  <a:spcPts val="300"/>
                </a:spcBef>
                <a:buSzPct val="45000"/>
                <a:buChar char="✦"/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路程</a:t>
              </a:r>
            </a:p>
            <a:p>
              <a:pPr marL="361156" lvl="1" indent="-361156" algn="l" defTabSz="932289">
                <a:lnSpc>
                  <a:spcPct val="90000"/>
                </a:lnSpc>
                <a:spcBef>
                  <a:spcPts val="300"/>
                </a:spcBef>
                <a:buSzPct val="45000"/>
                <a:buChar char="✦"/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功</a:t>
              </a:r>
            </a:p>
            <a:p>
              <a:pPr marL="361156" lvl="1" indent="-361156" algn="l" defTabSz="932289">
                <a:lnSpc>
                  <a:spcPct val="90000"/>
                </a:lnSpc>
                <a:spcBef>
                  <a:spcPts val="300"/>
                </a:spcBef>
                <a:buSzPct val="45000"/>
                <a:buChar char="✦"/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热量</a:t>
              </a:r>
            </a:p>
          </p:txBody>
        </p:sp>
      </p:grpSp>
      <p:sp>
        <p:nvSpPr>
          <p:cNvPr id="587" name="Rectangle 24"/>
          <p:cNvSpPr txBox="1"/>
          <p:nvPr/>
        </p:nvSpPr>
        <p:spPr>
          <a:xfrm>
            <a:off x="7674339" y="4214019"/>
            <a:ext cx="999261" cy="185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0" algn="l" defTabSz="932289">
              <a:lnSpc>
                <a:spcPct val="90000"/>
              </a:lnSpc>
              <a:spcBef>
                <a:spcPts val="300"/>
              </a:spcBef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状态量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位置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姿态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力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速度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温度</a:t>
            </a:r>
          </a:p>
        </p:txBody>
      </p:sp>
      <p:grpSp>
        <p:nvGrpSpPr>
          <p:cNvPr id="597" name="组合 2"/>
          <p:cNvGrpSpPr/>
          <p:nvPr/>
        </p:nvGrpSpPr>
        <p:grpSpPr>
          <a:xfrm>
            <a:off x="7471916" y="2539380"/>
            <a:ext cx="3546061" cy="4104838"/>
            <a:chOff x="0" y="0"/>
            <a:chExt cx="3546060" cy="4104837"/>
          </a:xfrm>
        </p:grpSpPr>
        <p:grpSp>
          <p:nvGrpSpPr>
            <p:cNvPr id="590" name="Rectangle 4"/>
            <p:cNvGrpSpPr/>
            <p:nvPr/>
          </p:nvGrpSpPr>
          <p:grpSpPr>
            <a:xfrm>
              <a:off x="0" y="0"/>
              <a:ext cx="3546061" cy="4104838"/>
              <a:chOff x="0" y="0"/>
              <a:chExt cx="3546060" cy="4104837"/>
            </a:xfrm>
          </p:grpSpPr>
          <p:sp>
            <p:nvSpPr>
              <p:cNvPr id="588" name="矩形"/>
              <p:cNvSpPr/>
              <p:nvPr/>
            </p:nvSpPr>
            <p:spPr>
              <a:xfrm>
                <a:off x="-1" y="-1"/>
                <a:ext cx="3546062" cy="4104839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  <a:endParaRPr/>
              </a:p>
            </p:txBody>
          </p:sp>
          <p:sp>
            <p:nvSpPr>
              <p:cNvPr id="589" name="矩形"/>
              <p:cNvSpPr txBox="1"/>
              <p:nvPr/>
            </p:nvSpPr>
            <p:spPr>
              <a:xfrm>
                <a:off x="-1" y="-1"/>
                <a:ext cx="3546062" cy="851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2" tIns="91422" rIns="91422" bIns="91422" numCol="1" anchor="t">
                <a:noAutofit/>
              </a:bodyPr>
              <a:lstStyle>
                <a:lvl1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  </a:t>
                </a:r>
              </a:p>
            </p:txBody>
          </p:sp>
        </p:grpSp>
        <p:sp>
          <p:nvSpPr>
            <p:cNvPr id="591" name="Rectangle 7"/>
            <p:cNvSpPr txBox="1"/>
            <p:nvPr/>
          </p:nvSpPr>
          <p:spPr>
            <a:xfrm>
              <a:off x="1378609" y="242133"/>
              <a:ext cx="2045242" cy="795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32289">
                <a:defRPr sz="27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可用信号</a:t>
              </a:r>
            </a:p>
          </p:txBody>
        </p:sp>
        <p:grpSp>
          <p:nvGrpSpPr>
            <p:cNvPr id="595" name="Group 49"/>
            <p:cNvGrpSpPr/>
            <p:nvPr/>
          </p:nvGrpSpPr>
          <p:grpSpPr>
            <a:xfrm>
              <a:off x="491604" y="299788"/>
              <a:ext cx="561481" cy="679011"/>
              <a:chOff x="0" y="0"/>
              <a:chExt cx="561480" cy="679009"/>
            </a:xfrm>
          </p:grpSpPr>
          <p:sp>
            <p:nvSpPr>
              <p:cNvPr id="592" name="Freeform 626"/>
              <p:cNvSpPr/>
              <p:nvPr/>
            </p:nvSpPr>
            <p:spPr>
              <a:xfrm>
                <a:off x="0" y="300156"/>
                <a:ext cx="561481" cy="378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60" y="0"/>
                    </a:moveTo>
                    <a:cubicBezTo>
                      <a:pt x="3294" y="0"/>
                      <a:pt x="3294" y="0"/>
                      <a:pt x="3294" y="0"/>
                    </a:cubicBezTo>
                    <a:cubicBezTo>
                      <a:pt x="3024" y="0"/>
                      <a:pt x="2754" y="404"/>
                      <a:pt x="2754" y="1009"/>
                    </a:cubicBezTo>
                    <a:cubicBezTo>
                      <a:pt x="2754" y="18269"/>
                      <a:pt x="2754" y="18269"/>
                      <a:pt x="2754" y="18269"/>
                    </a:cubicBezTo>
                    <a:cubicBezTo>
                      <a:pt x="2754" y="18875"/>
                      <a:pt x="3024" y="19279"/>
                      <a:pt x="3294" y="19279"/>
                    </a:cubicBezTo>
                    <a:cubicBezTo>
                      <a:pt x="18360" y="19279"/>
                      <a:pt x="18360" y="19279"/>
                      <a:pt x="18360" y="19279"/>
                    </a:cubicBezTo>
                    <a:cubicBezTo>
                      <a:pt x="18684" y="19279"/>
                      <a:pt x="18900" y="18875"/>
                      <a:pt x="18900" y="18269"/>
                    </a:cubicBezTo>
                    <a:cubicBezTo>
                      <a:pt x="18900" y="1009"/>
                      <a:pt x="18900" y="1009"/>
                      <a:pt x="18900" y="1009"/>
                    </a:cubicBezTo>
                    <a:cubicBezTo>
                      <a:pt x="18900" y="404"/>
                      <a:pt x="18684" y="0"/>
                      <a:pt x="18360" y="0"/>
                    </a:cubicBezTo>
                    <a:close/>
                    <a:moveTo>
                      <a:pt x="18198" y="18067"/>
                    </a:moveTo>
                    <a:cubicBezTo>
                      <a:pt x="3456" y="18067"/>
                      <a:pt x="3456" y="18067"/>
                      <a:pt x="3456" y="18067"/>
                    </a:cubicBezTo>
                    <a:cubicBezTo>
                      <a:pt x="3456" y="1110"/>
                      <a:pt x="3456" y="1110"/>
                      <a:pt x="3456" y="1110"/>
                    </a:cubicBezTo>
                    <a:cubicBezTo>
                      <a:pt x="18198" y="1110"/>
                      <a:pt x="18198" y="1110"/>
                      <a:pt x="18198" y="1110"/>
                    </a:cubicBezTo>
                    <a:cubicBezTo>
                      <a:pt x="18198" y="18067"/>
                      <a:pt x="18198" y="18067"/>
                      <a:pt x="18198" y="18067"/>
                    </a:cubicBezTo>
                    <a:close/>
                    <a:moveTo>
                      <a:pt x="12312" y="19985"/>
                    </a:moveTo>
                    <a:cubicBezTo>
                      <a:pt x="12312" y="20187"/>
                      <a:pt x="12312" y="20187"/>
                      <a:pt x="12312" y="20187"/>
                    </a:cubicBezTo>
                    <a:cubicBezTo>
                      <a:pt x="12312" y="20389"/>
                      <a:pt x="12204" y="20490"/>
                      <a:pt x="12096" y="20490"/>
                    </a:cubicBezTo>
                    <a:cubicBezTo>
                      <a:pt x="9558" y="20490"/>
                      <a:pt x="9558" y="20490"/>
                      <a:pt x="9558" y="20490"/>
                    </a:cubicBezTo>
                    <a:cubicBezTo>
                      <a:pt x="9450" y="20490"/>
                      <a:pt x="9342" y="20389"/>
                      <a:pt x="9342" y="20187"/>
                    </a:cubicBezTo>
                    <a:cubicBezTo>
                      <a:pt x="9342" y="19985"/>
                      <a:pt x="9342" y="19985"/>
                      <a:pt x="9342" y="19985"/>
                    </a:cubicBezTo>
                    <a:cubicBezTo>
                      <a:pt x="0" y="19985"/>
                      <a:pt x="0" y="19985"/>
                      <a:pt x="0" y="19985"/>
                    </a:cubicBezTo>
                    <a:cubicBezTo>
                      <a:pt x="0" y="20994"/>
                      <a:pt x="0" y="20994"/>
                      <a:pt x="0" y="20994"/>
                    </a:cubicBezTo>
                    <a:cubicBezTo>
                      <a:pt x="0" y="20994"/>
                      <a:pt x="486" y="21600"/>
                      <a:pt x="702" y="21600"/>
                    </a:cubicBezTo>
                    <a:cubicBezTo>
                      <a:pt x="702" y="21600"/>
                      <a:pt x="702" y="21600"/>
                      <a:pt x="702" y="21600"/>
                    </a:cubicBezTo>
                    <a:cubicBezTo>
                      <a:pt x="20898" y="21600"/>
                      <a:pt x="20898" y="21600"/>
                      <a:pt x="20898" y="21600"/>
                    </a:cubicBezTo>
                    <a:cubicBezTo>
                      <a:pt x="20898" y="21600"/>
                      <a:pt x="20898" y="21600"/>
                      <a:pt x="20898" y="21600"/>
                    </a:cubicBezTo>
                    <a:cubicBezTo>
                      <a:pt x="21114" y="21600"/>
                      <a:pt x="21600" y="20994"/>
                      <a:pt x="21600" y="20994"/>
                    </a:cubicBezTo>
                    <a:cubicBezTo>
                      <a:pt x="21600" y="19985"/>
                      <a:pt x="21600" y="19985"/>
                      <a:pt x="21600" y="19985"/>
                    </a:cubicBezTo>
                    <a:lnTo>
                      <a:pt x="12312" y="199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558">
                  <a:defRPr sz="11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3" name="Rounded Rectangle 6"/>
              <p:cNvSpPr/>
              <p:nvPr/>
            </p:nvSpPr>
            <p:spPr>
              <a:xfrm rot="16200000">
                <a:off x="261885" y="-58940"/>
                <a:ext cx="228813" cy="35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16" y="20320"/>
                    </a:moveTo>
                    <a:cubicBezTo>
                      <a:pt x="10516" y="20252"/>
                      <a:pt x="10437" y="20196"/>
                      <a:pt x="10340" y="20196"/>
                    </a:cubicBezTo>
                    <a:lnTo>
                      <a:pt x="5332" y="20196"/>
                    </a:lnTo>
                    <a:cubicBezTo>
                      <a:pt x="5235" y="20196"/>
                      <a:pt x="5156" y="20252"/>
                      <a:pt x="5156" y="20320"/>
                    </a:cubicBezTo>
                    <a:lnTo>
                      <a:pt x="5156" y="20817"/>
                    </a:lnTo>
                    <a:cubicBezTo>
                      <a:pt x="5156" y="20886"/>
                      <a:pt x="5235" y="20941"/>
                      <a:pt x="5332" y="20941"/>
                    </a:cubicBezTo>
                    <a:lnTo>
                      <a:pt x="10340" y="20941"/>
                    </a:lnTo>
                    <a:cubicBezTo>
                      <a:pt x="10437" y="20941"/>
                      <a:pt x="10516" y="20886"/>
                      <a:pt x="10516" y="20817"/>
                    </a:cubicBezTo>
                    <a:close/>
                    <a:moveTo>
                      <a:pt x="16444" y="20320"/>
                    </a:moveTo>
                    <a:cubicBezTo>
                      <a:pt x="16444" y="20252"/>
                      <a:pt x="16365" y="20196"/>
                      <a:pt x="16268" y="20196"/>
                    </a:cubicBezTo>
                    <a:lnTo>
                      <a:pt x="11260" y="20196"/>
                    </a:lnTo>
                    <a:cubicBezTo>
                      <a:pt x="11163" y="20196"/>
                      <a:pt x="11084" y="20252"/>
                      <a:pt x="11084" y="20320"/>
                    </a:cubicBezTo>
                    <a:lnTo>
                      <a:pt x="11084" y="20817"/>
                    </a:lnTo>
                    <a:cubicBezTo>
                      <a:pt x="11084" y="20886"/>
                      <a:pt x="11163" y="20941"/>
                      <a:pt x="11260" y="20941"/>
                    </a:cubicBezTo>
                    <a:lnTo>
                      <a:pt x="16268" y="20941"/>
                    </a:lnTo>
                    <a:cubicBezTo>
                      <a:pt x="16365" y="20941"/>
                      <a:pt x="16444" y="20886"/>
                      <a:pt x="16444" y="20817"/>
                    </a:cubicBezTo>
                    <a:close/>
                    <a:moveTo>
                      <a:pt x="19854" y="2230"/>
                    </a:moveTo>
                    <a:cubicBezTo>
                      <a:pt x="19854" y="1741"/>
                      <a:pt x="19293" y="1345"/>
                      <a:pt x="18600" y="1345"/>
                    </a:cubicBezTo>
                    <a:lnTo>
                      <a:pt x="2918" y="1345"/>
                    </a:lnTo>
                    <a:cubicBezTo>
                      <a:pt x="2226" y="1345"/>
                      <a:pt x="1665" y="1741"/>
                      <a:pt x="1665" y="2230"/>
                    </a:cubicBezTo>
                    <a:lnTo>
                      <a:pt x="1665" y="18681"/>
                    </a:lnTo>
                    <a:cubicBezTo>
                      <a:pt x="1665" y="19170"/>
                      <a:pt x="2226" y="19566"/>
                      <a:pt x="2918" y="19566"/>
                    </a:cubicBezTo>
                    <a:lnTo>
                      <a:pt x="18600" y="19566"/>
                    </a:lnTo>
                    <a:cubicBezTo>
                      <a:pt x="19293" y="19566"/>
                      <a:pt x="19854" y="19170"/>
                      <a:pt x="19854" y="18681"/>
                    </a:cubicBezTo>
                    <a:close/>
                    <a:moveTo>
                      <a:pt x="21600" y="1051"/>
                    </a:moveTo>
                    <a:lnTo>
                      <a:pt x="21600" y="20549"/>
                    </a:lnTo>
                    <a:cubicBezTo>
                      <a:pt x="21600" y="21130"/>
                      <a:pt x="20933" y="21600"/>
                      <a:pt x="20111" y="21600"/>
                    </a:cubicBezTo>
                    <a:lnTo>
                      <a:pt x="1489" y="21600"/>
                    </a:lnTo>
                    <a:cubicBezTo>
                      <a:pt x="667" y="21600"/>
                      <a:pt x="0" y="21130"/>
                      <a:pt x="0" y="20549"/>
                    </a:cubicBezTo>
                    <a:lnTo>
                      <a:pt x="0" y="1051"/>
                    </a:lnTo>
                    <a:cubicBezTo>
                      <a:pt x="0" y="470"/>
                      <a:pt x="667" y="0"/>
                      <a:pt x="1489" y="0"/>
                    </a:cubicBezTo>
                    <a:lnTo>
                      <a:pt x="20111" y="0"/>
                    </a:lnTo>
                    <a:cubicBezTo>
                      <a:pt x="20933" y="0"/>
                      <a:pt x="21600" y="470"/>
                      <a:pt x="21600" y="10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481">
                  <a:defRPr sz="1800" spc="-124">
                    <a:solidFill>
                      <a:srgbClr val="FFFFFF"/>
                    </a:solidFill>
                    <a:latin typeface="Franklin Gothic Medium"/>
                    <a:ea typeface="Franklin Gothic Medium"/>
                    <a:cs typeface="Franklin Gothic Medium"/>
                    <a:sym typeface="Franklin Gothic Medium"/>
                  </a:defRPr>
                </a:pPr>
                <a:endParaRPr/>
              </a:p>
            </p:txBody>
          </p:sp>
          <p:sp>
            <p:nvSpPr>
              <p:cNvPr id="594" name="Freeform 138"/>
              <p:cNvSpPr/>
              <p:nvPr/>
            </p:nvSpPr>
            <p:spPr>
              <a:xfrm>
                <a:off x="38986" y="0"/>
                <a:ext cx="116428" cy="232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21" y="0"/>
                    </a:moveTo>
                    <a:cubicBezTo>
                      <a:pt x="1959" y="0"/>
                      <a:pt x="1959" y="0"/>
                      <a:pt x="1959" y="0"/>
                    </a:cubicBezTo>
                    <a:cubicBezTo>
                      <a:pt x="886" y="0"/>
                      <a:pt x="0" y="475"/>
                      <a:pt x="0" y="978"/>
                    </a:cubicBezTo>
                    <a:cubicBezTo>
                      <a:pt x="0" y="20482"/>
                      <a:pt x="0" y="20482"/>
                      <a:pt x="0" y="20482"/>
                    </a:cubicBezTo>
                    <a:cubicBezTo>
                      <a:pt x="0" y="21125"/>
                      <a:pt x="793" y="21600"/>
                      <a:pt x="1959" y="21600"/>
                    </a:cubicBezTo>
                    <a:cubicBezTo>
                      <a:pt x="19921" y="21600"/>
                      <a:pt x="19921" y="21600"/>
                      <a:pt x="19921" y="21600"/>
                    </a:cubicBezTo>
                    <a:cubicBezTo>
                      <a:pt x="20900" y="21600"/>
                      <a:pt x="21600" y="21125"/>
                      <a:pt x="21600" y="20482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600" y="531"/>
                      <a:pt x="21040" y="0"/>
                      <a:pt x="19921" y="0"/>
                    </a:cubicBezTo>
                    <a:close/>
                    <a:moveTo>
                      <a:pt x="7091" y="20398"/>
                    </a:moveTo>
                    <a:cubicBezTo>
                      <a:pt x="7091" y="20594"/>
                      <a:pt x="6811" y="20762"/>
                      <a:pt x="6485" y="20762"/>
                    </a:cubicBezTo>
                    <a:cubicBezTo>
                      <a:pt x="5225" y="20762"/>
                      <a:pt x="5225" y="20762"/>
                      <a:pt x="5225" y="20762"/>
                    </a:cubicBezTo>
                    <a:cubicBezTo>
                      <a:pt x="4945" y="20762"/>
                      <a:pt x="4619" y="20594"/>
                      <a:pt x="4619" y="20398"/>
                    </a:cubicBezTo>
                    <a:cubicBezTo>
                      <a:pt x="4619" y="20175"/>
                      <a:pt x="4619" y="20175"/>
                      <a:pt x="4619" y="20175"/>
                    </a:cubicBezTo>
                    <a:cubicBezTo>
                      <a:pt x="4619" y="19951"/>
                      <a:pt x="4945" y="19812"/>
                      <a:pt x="5225" y="19812"/>
                    </a:cubicBezTo>
                    <a:cubicBezTo>
                      <a:pt x="6485" y="19812"/>
                      <a:pt x="6485" y="19812"/>
                      <a:pt x="6485" y="19812"/>
                    </a:cubicBezTo>
                    <a:cubicBezTo>
                      <a:pt x="6811" y="19812"/>
                      <a:pt x="7091" y="19951"/>
                      <a:pt x="7091" y="20175"/>
                    </a:cubicBezTo>
                    <a:cubicBezTo>
                      <a:pt x="7091" y="20398"/>
                      <a:pt x="7091" y="20398"/>
                      <a:pt x="7091" y="20398"/>
                    </a:cubicBezTo>
                    <a:close/>
                    <a:moveTo>
                      <a:pt x="12270" y="20231"/>
                    </a:moveTo>
                    <a:cubicBezTo>
                      <a:pt x="12270" y="20538"/>
                      <a:pt x="11896" y="20762"/>
                      <a:pt x="11523" y="20762"/>
                    </a:cubicBezTo>
                    <a:cubicBezTo>
                      <a:pt x="10217" y="20762"/>
                      <a:pt x="10217" y="20762"/>
                      <a:pt x="10217" y="20762"/>
                    </a:cubicBezTo>
                    <a:cubicBezTo>
                      <a:pt x="9844" y="20762"/>
                      <a:pt x="9424" y="20538"/>
                      <a:pt x="9424" y="20231"/>
                    </a:cubicBezTo>
                    <a:cubicBezTo>
                      <a:pt x="9424" y="20007"/>
                      <a:pt x="9424" y="20007"/>
                      <a:pt x="9424" y="20007"/>
                    </a:cubicBezTo>
                    <a:cubicBezTo>
                      <a:pt x="9424" y="19700"/>
                      <a:pt x="9750" y="19532"/>
                      <a:pt x="10217" y="19532"/>
                    </a:cubicBezTo>
                    <a:cubicBezTo>
                      <a:pt x="11523" y="19532"/>
                      <a:pt x="11523" y="19532"/>
                      <a:pt x="11523" y="19532"/>
                    </a:cubicBezTo>
                    <a:cubicBezTo>
                      <a:pt x="11896" y="19532"/>
                      <a:pt x="12270" y="19700"/>
                      <a:pt x="12270" y="20007"/>
                    </a:cubicBezTo>
                    <a:cubicBezTo>
                      <a:pt x="12270" y="20231"/>
                      <a:pt x="12270" y="20231"/>
                      <a:pt x="12270" y="20231"/>
                    </a:cubicBezTo>
                    <a:close/>
                    <a:moveTo>
                      <a:pt x="17075" y="20398"/>
                    </a:moveTo>
                    <a:cubicBezTo>
                      <a:pt x="17075" y="20594"/>
                      <a:pt x="16795" y="20762"/>
                      <a:pt x="16515" y="20762"/>
                    </a:cubicBezTo>
                    <a:cubicBezTo>
                      <a:pt x="15209" y="20762"/>
                      <a:pt x="15209" y="20762"/>
                      <a:pt x="15209" y="20762"/>
                    </a:cubicBezTo>
                    <a:cubicBezTo>
                      <a:pt x="14929" y="20762"/>
                      <a:pt x="14649" y="20594"/>
                      <a:pt x="14649" y="20398"/>
                    </a:cubicBezTo>
                    <a:cubicBezTo>
                      <a:pt x="14649" y="20175"/>
                      <a:pt x="14649" y="20175"/>
                      <a:pt x="14649" y="20175"/>
                    </a:cubicBezTo>
                    <a:cubicBezTo>
                      <a:pt x="14649" y="19951"/>
                      <a:pt x="14929" y="19812"/>
                      <a:pt x="15209" y="19812"/>
                    </a:cubicBezTo>
                    <a:cubicBezTo>
                      <a:pt x="16515" y="19812"/>
                      <a:pt x="16515" y="19812"/>
                      <a:pt x="16515" y="19812"/>
                    </a:cubicBezTo>
                    <a:cubicBezTo>
                      <a:pt x="16795" y="19812"/>
                      <a:pt x="17075" y="19951"/>
                      <a:pt x="17075" y="20175"/>
                    </a:cubicBezTo>
                    <a:cubicBezTo>
                      <a:pt x="17075" y="20398"/>
                      <a:pt x="17075" y="20398"/>
                      <a:pt x="17075" y="20398"/>
                    </a:cubicBezTo>
                    <a:close/>
                    <a:moveTo>
                      <a:pt x="19454" y="17995"/>
                    </a:moveTo>
                    <a:cubicBezTo>
                      <a:pt x="19454" y="18359"/>
                      <a:pt x="19081" y="18750"/>
                      <a:pt x="18381" y="18750"/>
                    </a:cubicBezTo>
                    <a:cubicBezTo>
                      <a:pt x="3452" y="18750"/>
                      <a:pt x="3452" y="18750"/>
                      <a:pt x="3452" y="18750"/>
                    </a:cubicBezTo>
                    <a:cubicBezTo>
                      <a:pt x="2752" y="18750"/>
                      <a:pt x="2286" y="18414"/>
                      <a:pt x="2286" y="17995"/>
                    </a:cubicBezTo>
                    <a:cubicBezTo>
                      <a:pt x="2286" y="1872"/>
                      <a:pt x="2286" y="1872"/>
                      <a:pt x="2286" y="1872"/>
                    </a:cubicBezTo>
                    <a:cubicBezTo>
                      <a:pt x="2286" y="1397"/>
                      <a:pt x="2846" y="1285"/>
                      <a:pt x="3452" y="1285"/>
                    </a:cubicBezTo>
                    <a:cubicBezTo>
                      <a:pt x="18381" y="1285"/>
                      <a:pt x="18381" y="1285"/>
                      <a:pt x="18381" y="1285"/>
                    </a:cubicBezTo>
                    <a:cubicBezTo>
                      <a:pt x="18848" y="1285"/>
                      <a:pt x="19454" y="1341"/>
                      <a:pt x="19454" y="1872"/>
                    </a:cubicBezTo>
                    <a:cubicBezTo>
                      <a:pt x="19454" y="17995"/>
                      <a:pt x="19454" y="17995"/>
                      <a:pt x="19454" y="179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558">
                  <a:defRPr sz="18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596" name="Oval 44"/>
            <p:cNvSpPr/>
            <p:nvPr/>
          </p:nvSpPr>
          <p:spPr>
            <a:xfrm>
              <a:off x="252774" y="106365"/>
              <a:ext cx="1039139" cy="1065854"/>
            </a:xfrm>
            <a:prstGeom prst="ellipse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32289">
                <a:lnSpc>
                  <a:spcPct val="90000"/>
                </a:lnSpc>
                <a:defRPr sz="2000" spc="-51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</p:grpSp>
      <p:sp>
        <p:nvSpPr>
          <p:cNvPr id="598" name="Rectangle 24"/>
          <p:cNvSpPr txBox="1"/>
          <p:nvPr/>
        </p:nvSpPr>
        <p:spPr>
          <a:xfrm>
            <a:off x="7897753" y="4070618"/>
            <a:ext cx="2558654" cy="1944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0" algn="l" defTabSz="932289">
              <a:lnSpc>
                <a:spcPct val="90000"/>
              </a:lnSpc>
              <a:spcBef>
                <a:spcPts val="300"/>
              </a:spcBef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表现形式</a:t>
            </a:r>
          </a:p>
          <a:p>
            <a:pPr marL="361156" lvl="1" indent="-361156" algn="l" defTabSz="932289">
              <a:lnSpc>
                <a:spcPct val="90000"/>
              </a:lnSpc>
              <a:spcBef>
                <a:spcPts val="300"/>
              </a:spcBef>
              <a:buSzPct val="45000"/>
              <a:buChar char="✦"/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模拟信号</a:t>
            </a:r>
          </a:p>
          <a:p>
            <a:pPr marL="361156" lvl="1" indent="-361156" algn="l" defTabSz="932289">
              <a:lnSpc>
                <a:spcPct val="90000"/>
              </a:lnSpc>
              <a:spcBef>
                <a:spcPts val="300"/>
              </a:spcBef>
              <a:buSzPct val="45000"/>
              <a:buChar char="✦"/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数字信号</a:t>
            </a:r>
          </a:p>
          <a:p>
            <a:pPr marL="361156" lvl="1" indent="-361156" algn="l" defTabSz="932289">
              <a:lnSpc>
                <a:spcPct val="90000"/>
              </a:lnSpc>
              <a:spcBef>
                <a:spcPts val="300"/>
              </a:spcBef>
              <a:buSzPct val="45000"/>
              <a:buChar char="✦"/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功率信号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1" animBg="1" advAuto="0"/>
      <p:bldP spid="573" grpId="2" animBg="1" advAuto="0"/>
      <p:bldP spid="586" grpId="3" animBg="1" advAuto="0"/>
      <p:bldP spid="587" grpId="4" animBg="1" advAuto="0"/>
      <p:bldP spid="597" grpId="5" animBg="1" advAuto="0"/>
      <p:bldP spid="598" grpId="6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检测系统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检测系统</a:t>
            </a:r>
          </a:p>
        </p:txBody>
      </p:sp>
      <p:pic>
        <p:nvPicPr>
          <p:cNvPr id="60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8050" y="974115"/>
            <a:ext cx="6428029" cy="3917229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无处不在的检测"/>
          <p:cNvSpPr txBox="1"/>
          <p:nvPr/>
        </p:nvSpPr>
        <p:spPr>
          <a:xfrm>
            <a:off x="737821" y="2136378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无处不在的检测</a:t>
            </a:r>
          </a:p>
        </p:txBody>
      </p:sp>
      <p:pic>
        <p:nvPicPr>
          <p:cNvPr id="60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786" y="6216203"/>
            <a:ext cx="3657601" cy="252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96373" y="5625653"/>
            <a:ext cx="51562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8775" y="3223790"/>
            <a:ext cx="3962401" cy="24257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你还知道哪些检测系统呢？"/>
          <p:cNvSpPr txBox="1"/>
          <p:nvPr/>
        </p:nvSpPr>
        <p:spPr>
          <a:xfrm>
            <a:off x="996949" y="8813576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你还知道哪些检测系统呢？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1" animBg="1" advAuto="0"/>
      <p:bldP spid="603" grpId="2" animBg="1" advAuto="0"/>
      <p:bldP spid="604" grpId="4" animBg="1" advAuto="0"/>
      <p:bldP spid="605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检测系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检测系统</a:t>
            </a:r>
          </a:p>
        </p:txBody>
      </p:sp>
      <p:sp>
        <p:nvSpPr>
          <p:cNvPr id="611" name="TextBox 17"/>
          <p:cNvSpPr txBox="1"/>
          <p:nvPr/>
        </p:nvSpPr>
        <p:spPr>
          <a:xfrm>
            <a:off x="1533717" y="1614408"/>
            <a:ext cx="59955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2800"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>
                <a:latin typeface="微软雅黑"/>
                <a:ea typeface="微软雅黑"/>
                <a:cs typeface="微软雅黑"/>
                <a:sym typeface="微软雅黑"/>
              </a:rPr>
              <a:t>无人驾驶技术中的检测系统</a:t>
            </a:r>
          </a:p>
        </p:txBody>
      </p:sp>
      <p:pic>
        <p:nvPicPr>
          <p:cNvPr id="612" name="googlecar1.jpg" descr="googlecar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024" y="2543466"/>
            <a:ext cx="11786752" cy="56325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Atlas, The Next Generation.mp4" descr="Atlas, The Next Generatio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582939"/>
            <a:ext cx="13004801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25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30" fill="hold"/>
                                        <p:tgtEl>
                                          <p:spTgt spid="6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8917" y="1130300"/>
            <a:ext cx="4165601" cy="7493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Shape 486"/>
          <p:cNvSpPr txBox="1"/>
          <p:nvPr/>
        </p:nvSpPr>
        <p:spPr>
          <a:xfrm>
            <a:off x="1888119" y="1870099"/>
            <a:ext cx="7137642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321457">
              <a:lnSpc>
                <a:spcPct val="117999"/>
              </a:lnSpc>
              <a:defRPr sz="2600" b="0">
                <a:solidFill>
                  <a:srgbClr val="1C1C1C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t>Handle机器人需要哪些传感器呢？</a:t>
            </a:r>
          </a:p>
        </p:txBody>
      </p:sp>
      <p:grpSp>
        <p:nvGrpSpPr>
          <p:cNvPr id="620" name="Rounded Rectangle 3"/>
          <p:cNvGrpSpPr/>
          <p:nvPr/>
        </p:nvGrpSpPr>
        <p:grpSpPr>
          <a:xfrm>
            <a:off x="1998638" y="2750706"/>
            <a:ext cx="2463204" cy="457201"/>
            <a:chOff x="0" y="0"/>
            <a:chExt cx="2463202" cy="457200"/>
          </a:xfrm>
        </p:grpSpPr>
        <p:sp>
          <p:nvSpPr>
            <p:cNvPr id="618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9" name="压力传感器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压力传感器</a:t>
              </a:r>
            </a:p>
          </p:txBody>
        </p:sp>
      </p:grpSp>
      <p:grpSp>
        <p:nvGrpSpPr>
          <p:cNvPr id="623" name="Rounded Rectangle 4"/>
          <p:cNvGrpSpPr/>
          <p:nvPr/>
        </p:nvGrpSpPr>
        <p:grpSpPr>
          <a:xfrm>
            <a:off x="1998638" y="4188070"/>
            <a:ext cx="2463204" cy="457201"/>
            <a:chOff x="0" y="0"/>
            <a:chExt cx="2463202" cy="457200"/>
          </a:xfrm>
        </p:grpSpPr>
        <p:sp>
          <p:nvSpPr>
            <p:cNvPr id="621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2" name="加速度计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宋体"/>
                  <a:ea typeface="宋体"/>
                  <a:cs typeface="宋体"/>
                  <a:sym typeface="宋体"/>
                </a:rPr>
                <a:t>加速度计</a:t>
              </a:r>
            </a:p>
          </p:txBody>
        </p:sp>
      </p:grpSp>
      <p:grpSp>
        <p:nvGrpSpPr>
          <p:cNvPr id="626" name="Rounded Rectangle 5"/>
          <p:cNvGrpSpPr/>
          <p:nvPr/>
        </p:nvGrpSpPr>
        <p:grpSpPr>
          <a:xfrm>
            <a:off x="1998638" y="3469388"/>
            <a:ext cx="2463204" cy="457201"/>
            <a:chOff x="0" y="0"/>
            <a:chExt cx="2463202" cy="457200"/>
          </a:xfrm>
        </p:grpSpPr>
        <p:sp>
          <p:nvSpPr>
            <p:cNvPr id="624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5" name="陀螺仪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陀螺仪</a:t>
              </a:r>
            </a:p>
          </p:txBody>
        </p:sp>
      </p:grpSp>
      <p:sp>
        <p:nvSpPr>
          <p:cNvPr id="627" name="TextBox 7"/>
          <p:cNvSpPr txBox="1"/>
          <p:nvPr/>
        </p:nvSpPr>
        <p:spPr>
          <a:xfrm>
            <a:off x="5283452" y="2746495"/>
            <a:ext cx="3924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足部、腿部、臂膀、手部液压控制</a:t>
            </a:r>
          </a:p>
        </p:txBody>
      </p:sp>
      <p:sp>
        <p:nvSpPr>
          <p:cNvPr id="628" name="TextBox 8"/>
          <p:cNvSpPr txBox="1"/>
          <p:nvPr/>
        </p:nvSpPr>
        <p:spPr>
          <a:xfrm>
            <a:off x="5276011" y="3419586"/>
            <a:ext cx="240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机器人运动姿态监控</a:t>
            </a:r>
          </a:p>
        </p:txBody>
      </p:sp>
      <p:sp>
        <p:nvSpPr>
          <p:cNvPr id="629" name="TextBox 9"/>
          <p:cNvSpPr txBox="1"/>
          <p:nvPr/>
        </p:nvSpPr>
        <p:spPr>
          <a:xfrm>
            <a:off x="5297949" y="4181050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整体运动监控</a:t>
            </a:r>
          </a:p>
        </p:txBody>
      </p:sp>
      <p:sp>
        <p:nvSpPr>
          <p:cNvPr id="630" name="TextBox 10"/>
          <p:cNvSpPr txBox="1"/>
          <p:nvPr/>
        </p:nvSpPr>
        <p:spPr>
          <a:xfrm>
            <a:off x="2973526" y="6595171"/>
            <a:ext cx="749301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5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grpSp>
        <p:nvGrpSpPr>
          <p:cNvPr id="633" name="Rounded Rectangle 11"/>
          <p:cNvGrpSpPr/>
          <p:nvPr/>
        </p:nvGrpSpPr>
        <p:grpSpPr>
          <a:xfrm>
            <a:off x="1998638" y="5528702"/>
            <a:ext cx="2463204" cy="454026"/>
            <a:chOff x="0" y="0"/>
            <a:chExt cx="2463202" cy="454025"/>
          </a:xfrm>
        </p:grpSpPr>
        <p:sp>
          <p:nvSpPr>
            <p:cNvPr id="631" name="圆角矩形"/>
            <p:cNvSpPr/>
            <p:nvPr/>
          </p:nvSpPr>
          <p:spPr>
            <a:xfrm>
              <a:off x="0" y="0"/>
              <a:ext cx="2463203" cy="4540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2" name="GPS"/>
            <p:cNvSpPr txBox="1"/>
            <p:nvPr/>
          </p:nvSpPr>
          <p:spPr>
            <a:xfrm>
              <a:off x="22163" y="34317"/>
              <a:ext cx="2418877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GPS</a:t>
              </a:r>
            </a:p>
          </p:txBody>
        </p:sp>
      </p:grpSp>
      <p:sp>
        <p:nvSpPr>
          <p:cNvPr id="634" name="TextBox 12"/>
          <p:cNvSpPr txBox="1"/>
          <p:nvPr/>
        </p:nvSpPr>
        <p:spPr>
          <a:xfrm>
            <a:off x="5295469" y="5510458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位置监控</a:t>
            </a:r>
          </a:p>
        </p:txBody>
      </p:sp>
      <p:grpSp>
        <p:nvGrpSpPr>
          <p:cNvPr id="637" name="Rounded Rectangle 13"/>
          <p:cNvGrpSpPr/>
          <p:nvPr/>
        </p:nvGrpSpPr>
        <p:grpSpPr>
          <a:xfrm>
            <a:off x="1998638" y="4863343"/>
            <a:ext cx="2463204" cy="457201"/>
            <a:chOff x="0" y="0"/>
            <a:chExt cx="2463202" cy="457200"/>
          </a:xfrm>
        </p:grpSpPr>
        <p:sp>
          <p:nvSpPr>
            <p:cNvPr id="635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6" name="光电码盘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宋体"/>
                  <a:ea typeface="宋体"/>
                  <a:cs typeface="宋体"/>
                  <a:sym typeface="宋体"/>
                </a:rPr>
                <a:t>光电码盘</a:t>
              </a:r>
            </a:p>
          </p:txBody>
        </p:sp>
      </p:grpSp>
      <p:sp>
        <p:nvSpPr>
          <p:cNvPr id="638" name="TextBox 14"/>
          <p:cNvSpPr txBox="1"/>
          <p:nvPr/>
        </p:nvSpPr>
        <p:spPr>
          <a:xfrm>
            <a:off x="5296709" y="4841515"/>
            <a:ext cx="1384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轮运动监控</a:t>
            </a:r>
          </a:p>
        </p:txBody>
      </p:sp>
      <p:sp>
        <p:nvSpPr>
          <p:cNvPr id="639" name="传感器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传感器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26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1" animBg="1" advAuto="0"/>
      <p:bldP spid="623" grpId="2" animBg="1" advAuto="0"/>
      <p:bldP spid="626" grpId="3" animBg="1" advAuto="0"/>
      <p:bldP spid="627" grpId="4" animBg="1" advAuto="0"/>
      <p:bldP spid="628" grpId="5" animBg="1" advAuto="0"/>
      <p:bldP spid="629" grpId="6" animBg="1" advAuto="0"/>
      <p:bldP spid="630" grpId="7" animBg="1" advAuto="0"/>
      <p:bldP spid="633" grpId="8" animBg="1" advAuto="0"/>
      <p:bldP spid="634" grpId="9" animBg="1" advAuto="0"/>
      <p:bldP spid="637" grpId="10" animBg="1" advAuto="0"/>
      <p:bldP spid="638" grpId="1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t="12874" b="11936"/>
          <a:stretch>
            <a:fillRect/>
          </a:stretch>
        </p:blipFill>
        <p:spPr>
          <a:xfrm>
            <a:off x="9377660" y="5957985"/>
            <a:ext cx="3173678" cy="30267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 dirty="0"/>
          </a:p>
        </p:txBody>
      </p:sp>
      <p:sp>
        <p:nvSpPr>
          <p:cNvPr id="41" name="课程设计（2人一组）  70%…"/>
          <p:cNvSpPr txBox="1"/>
          <p:nvPr/>
        </p:nvSpPr>
        <p:spPr>
          <a:xfrm>
            <a:off x="481012" y="1439387"/>
            <a:ext cx="9424988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buSzPct val="100000"/>
              <a:defRPr sz="2800"/>
            </a:pPr>
            <a:r>
              <a:rPr lang="zh-CN" altLang="en-US" sz="3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荣生辉</a:t>
            </a:r>
            <a:endParaRPr lang="en-US" altLang="zh-CN" sz="36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>
              <a:buSzPct val="100000"/>
              <a:defRPr sz="2800"/>
            </a:pPr>
            <a:endParaRPr lang="en-US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>
              <a:lnSpc>
                <a:spcPct val="150000"/>
              </a:lnSpc>
              <a:buSzPct val="100000"/>
              <a:defRPr sz="2800"/>
            </a:pPr>
            <a:r>
              <a:rPr lang="zh-CN" altLang="en-US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研究方向：</a:t>
            </a:r>
            <a:endParaRPr lang="en-US" altLang="zh-CN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lnSpc>
                <a:spcPct val="150000"/>
              </a:lnSpc>
              <a:buSzPct val="100000"/>
              <a:defRPr sz="2800"/>
            </a:pPr>
            <a:r>
              <a:rPr lang="zh-CN" altLang="en-US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rPr lang="zh-CN" altLang="en-US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）嵌入式系统设计。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lnSpc>
                <a:spcPct val="150000"/>
              </a:lnSpc>
              <a:buSzPct val="100000"/>
              <a:defRPr sz="2800"/>
            </a:pPr>
            <a:r>
              <a:rPr lang="zh-CN" altLang="en-US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）模式识别与计算机视觉。</a:t>
            </a: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lnSpc>
                <a:spcPct val="150000"/>
              </a:lnSpc>
              <a:buSzPct val="100000"/>
              <a:defRPr sz="2800"/>
            </a:pPr>
            <a:r>
              <a:rPr lang="zh-CN" altLang="en-US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rPr lang="zh-CN" altLang="en-US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）深度学习及其应用。</a:t>
            </a:r>
            <a:endParaRPr lang="en-US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58" y="5263610"/>
            <a:ext cx="10459921" cy="357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3200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1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t="12874" b="11936"/>
          <a:stretch>
            <a:fillRect/>
          </a:stretch>
        </p:blipFill>
        <p:spPr>
          <a:xfrm>
            <a:off x="9377660" y="5957985"/>
            <a:ext cx="3173678" cy="3026719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为什么开设这门课程？"/>
          <p:cNvSpPr txBox="1"/>
          <p:nvPr/>
        </p:nvSpPr>
        <p:spPr>
          <a:xfrm>
            <a:off x="3222236" y="1732349"/>
            <a:ext cx="4940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为什么开设这门课程？</a:t>
            </a:r>
          </a:p>
        </p:txBody>
      </p:sp>
      <p:pic>
        <p:nvPicPr>
          <p:cNvPr id="418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rcRect b="33523"/>
          <a:stretch>
            <a:fillRect/>
          </a:stretch>
        </p:blipFill>
        <p:spPr>
          <a:xfrm>
            <a:off x="1933252" y="1543635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19" name="Flowchart: Alternate Process 29"/>
          <p:cNvSpPr/>
          <p:nvPr/>
        </p:nvSpPr>
        <p:spPr>
          <a:xfrm>
            <a:off x="1554733" y="2887155"/>
            <a:ext cx="3341084" cy="194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940" y="0"/>
                  <a:pt x="2099" y="0"/>
                </a:cubicBezTo>
                <a:lnTo>
                  <a:pt x="19501" y="0"/>
                </a:lnTo>
                <a:cubicBezTo>
                  <a:pt x="20660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660" y="21600"/>
                  <a:pt x="19501" y="21600"/>
                </a:cubicBezTo>
                <a:lnTo>
                  <a:pt x="2099" y="21600"/>
                </a:lnTo>
                <a:cubicBezTo>
                  <a:pt x="940" y="21600"/>
                  <a:pt x="0" y="19988"/>
                  <a:pt x="0" y="18000"/>
                </a:cubicBezTo>
                <a:close/>
              </a:path>
            </a:pathLst>
          </a:custGeom>
          <a:solidFill>
            <a:srgbClr val="FFFF00"/>
          </a:solidFill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endParaRPr/>
          </a:p>
        </p:txBody>
      </p:sp>
      <p:sp>
        <p:nvSpPr>
          <p:cNvPr id="453" name="Straight Arrow Connector 40"/>
          <p:cNvSpPr/>
          <p:nvPr/>
        </p:nvSpPr>
        <p:spPr>
          <a:xfrm>
            <a:off x="2979911" y="3891776"/>
            <a:ext cx="4903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0"/>
                  <a:pt x="7200" y="0"/>
                  <a:pt x="0" y="1080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424" name="组合 31"/>
          <p:cNvGrpSpPr/>
          <p:nvPr/>
        </p:nvGrpSpPr>
        <p:grpSpPr>
          <a:xfrm>
            <a:off x="1554733" y="3039137"/>
            <a:ext cx="1533894" cy="1705279"/>
            <a:chOff x="0" y="0"/>
            <a:chExt cx="1533893" cy="1705277"/>
          </a:xfrm>
        </p:grpSpPr>
        <p:sp>
          <p:nvSpPr>
            <p:cNvPr id="421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8EB4E3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22" name="TextBox 19"/>
            <p:cNvSpPr txBox="1"/>
            <p:nvPr/>
          </p:nvSpPr>
          <p:spPr>
            <a:xfrm>
              <a:off x="0" y="1042337"/>
              <a:ext cx="1533894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检测</a:t>
              </a:r>
              <a:endParaRPr dirty="0"/>
            </a:p>
          </p:txBody>
        </p:sp>
        <p:sp>
          <p:nvSpPr>
            <p:cNvPr id="423" name="Freeform 8"/>
            <p:cNvSpPr/>
            <p:nvPr/>
          </p:nvSpPr>
          <p:spPr>
            <a:xfrm>
              <a:off x="381957" y="141850"/>
              <a:ext cx="768697" cy="769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600" extrusionOk="0">
                  <a:moveTo>
                    <a:pt x="21456" y="19152"/>
                  </a:moveTo>
                  <a:cubicBezTo>
                    <a:pt x="16272" y="13896"/>
                    <a:pt x="16272" y="13896"/>
                    <a:pt x="16272" y="13896"/>
                  </a:cubicBezTo>
                  <a:cubicBezTo>
                    <a:pt x="16056" y="13752"/>
                    <a:pt x="15984" y="13392"/>
                    <a:pt x="16128" y="13176"/>
                  </a:cubicBezTo>
                  <a:cubicBezTo>
                    <a:pt x="16416" y="12600"/>
                    <a:pt x="16632" y="11952"/>
                    <a:pt x="16776" y="11304"/>
                  </a:cubicBezTo>
                  <a:cubicBezTo>
                    <a:pt x="16776" y="10944"/>
                    <a:pt x="16848" y="10584"/>
                    <a:pt x="16848" y="10224"/>
                  </a:cubicBezTo>
                  <a:cubicBezTo>
                    <a:pt x="16848" y="9936"/>
                    <a:pt x="16776" y="9576"/>
                    <a:pt x="16776" y="9216"/>
                  </a:cubicBezTo>
                  <a:cubicBezTo>
                    <a:pt x="16344" y="6408"/>
                    <a:pt x="14112" y="4176"/>
                    <a:pt x="11232" y="3744"/>
                  </a:cubicBezTo>
                  <a:cubicBezTo>
                    <a:pt x="10944" y="3672"/>
                    <a:pt x="10584" y="3672"/>
                    <a:pt x="10224" y="3672"/>
                  </a:cubicBezTo>
                  <a:cubicBezTo>
                    <a:pt x="9864" y="3672"/>
                    <a:pt x="9576" y="3672"/>
                    <a:pt x="9216" y="3744"/>
                  </a:cubicBezTo>
                  <a:cubicBezTo>
                    <a:pt x="6408" y="4176"/>
                    <a:pt x="4176" y="6408"/>
                    <a:pt x="3744" y="9216"/>
                  </a:cubicBezTo>
                  <a:cubicBezTo>
                    <a:pt x="3672" y="9576"/>
                    <a:pt x="3672" y="9936"/>
                    <a:pt x="3672" y="10224"/>
                  </a:cubicBezTo>
                  <a:cubicBezTo>
                    <a:pt x="3672" y="10584"/>
                    <a:pt x="3672" y="10944"/>
                    <a:pt x="3744" y="11304"/>
                  </a:cubicBezTo>
                  <a:cubicBezTo>
                    <a:pt x="4176" y="14112"/>
                    <a:pt x="6408" y="16344"/>
                    <a:pt x="9216" y="16776"/>
                  </a:cubicBezTo>
                  <a:cubicBezTo>
                    <a:pt x="9576" y="16848"/>
                    <a:pt x="9864" y="16848"/>
                    <a:pt x="10224" y="16848"/>
                  </a:cubicBezTo>
                  <a:cubicBezTo>
                    <a:pt x="10584" y="16848"/>
                    <a:pt x="10944" y="16848"/>
                    <a:pt x="11232" y="16776"/>
                  </a:cubicBezTo>
                  <a:cubicBezTo>
                    <a:pt x="11952" y="16632"/>
                    <a:pt x="12600" y="16416"/>
                    <a:pt x="13176" y="16128"/>
                  </a:cubicBezTo>
                  <a:cubicBezTo>
                    <a:pt x="13248" y="16128"/>
                    <a:pt x="13320" y="16056"/>
                    <a:pt x="13464" y="16056"/>
                  </a:cubicBezTo>
                  <a:cubicBezTo>
                    <a:pt x="13608" y="16056"/>
                    <a:pt x="13824" y="16128"/>
                    <a:pt x="13896" y="16272"/>
                  </a:cubicBezTo>
                  <a:cubicBezTo>
                    <a:pt x="19080" y="21456"/>
                    <a:pt x="19080" y="21456"/>
                    <a:pt x="19080" y="21456"/>
                  </a:cubicBezTo>
                  <a:cubicBezTo>
                    <a:pt x="19224" y="21528"/>
                    <a:pt x="19296" y="21600"/>
                    <a:pt x="19440" y="21600"/>
                  </a:cubicBezTo>
                  <a:cubicBezTo>
                    <a:pt x="19584" y="21600"/>
                    <a:pt x="19656" y="21528"/>
                    <a:pt x="19800" y="21456"/>
                  </a:cubicBezTo>
                  <a:cubicBezTo>
                    <a:pt x="21456" y="19800"/>
                    <a:pt x="21456" y="19800"/>
                    <a:pt x="21456" y="19800"/>
                  </a:cubicBezTo>
                  <a:cubicBezTo>
                    <a:pt x="21600" y="19584"/>
                    <a:pt x="21600" y="19296"/>
                    <a:pt x="21456" y="19152"/>
                  </a:cubicBezTo>
                  <a:close/>
                  <a:moveTo>
                    <a:pt x="14832" y="11304"/>
                  </a:moveTo>
                  <a:cubicBezTo>
                    <a:pt x="14472" y="13032"/>
                    <a:pt x="13032" y="14472"/>
                    <a:pt x="11232" y="14832"/>
                  </a:cubicBezTo>
                  <a:cubicBezTo>
                    <a:pt x="10944" y="14904"/>
                    <a:pt x="10584" y="14976"/>
                    <a:pt x="10224" y="14976"/>
                  </a:cubicBezTo>
                  <a:cubicBezTo>
                    <a:pt x="9864" y="14976"/>
                    <a:pt x="9576" y="14904"/>
                    <a:pt x="9216" y="14832"/>
                  </a:cubicBezTo>
                  <a:cubicBezTo>
                    <a:pt x="7416" y="14472"/>
                    <a:pt x="6048" y="13032"/>
                    <a:pt x="5616" y="11304"/>
                  </a:cubicBezTo>
                  <a:cubicBezTo>
                    <a:pt x="5544" y="10944"/>
                    <a:pt x="5544" y="10584"/>
                    <a:pt x="5544" y="10224"/>
                  </a:cubicBezTo>
                  <a:cubicBezTo>
                    <a:pt x="5544" y="9936"/>
                    <a:pt x="5544" y="9576"/>
                    <a:pt x="5616" y="9216"/>
                  </a:cubicBezTo>
                  <a:cubicBezTo>
                    <a:pt x="6048" y="7416"/>
                    <a:pt x="7416" y="6048"/>
                    <a:pt x="9216" y="5688"/>
                  </a:cubicBezTo>
                  <a:cubicBezTo>
                    <a:pt x="9576" y="5616"/>
                    <a:pt x="9864" y="5544"/>
                    <a:pt x="10224" y="5544"/>
                  </a:cubicBezTo>
                  <a:cubicBezTo>
                    <a:pt x="10584" y="5544"/>
                    <a:pt x="10944" y="5616"/>
                    <a:pt x="11232" y="5688"/>
                  </a:cubicBezTo>
                  <a:cubicBezTo>
                    <a:pt x="13032" y="6048"/>
                    <a:pt x="14472" y="7416"/>
                    <a:pt x="14832" y="9216"/>
                  </a:cubicBezTo>
                  <a:cubicBezTo>
                    <a:pt x="14904" y="9576"/>
                    <a:pt x="14976" y="9936"/>
                    <a:pt x="14976" y="10224"/>
                  </a:cubicBezTo>
                  <a:cubicBezTo>
                    <a:pt x="14976" y="10584"/>
                    <a:pt x="14904" y="10944"/>
                    <a:pt x="14832" y="11304"/>
                  </a:cubicBezTo>
                  <a:close/>
                  <a:moveTo>
                    <a:pt x="14040" y="9216"/>
                  </a:moveTo>
                  <a:cubicBezTo>
                    <a:pt x="14112" y="9576"/>
                    <a:pt x="14184" y="9936"/>
                    <a:pt x="14184" y="10224"/>
                  </a:cubicBezTo>
                  <a:cubicBezTo>
                    <a:pt x="14184" y="10584"/>
                    <a:pt x="14112" y="10944"/>
                    <a:pt x="14040" y="11304"/>
                  </a:cubicBezTo>
                  <a:cubicBezTo>
                    <a:pt x="11232" y="11304"/>
                    <a:pt x="11232" y="11304"/>
                    <a:pt x="11232" y="11304"/>
                  </a:cubicBezTo>
                  <a:cubicBezTo>
                    <a:pt x="11232" y="14040"/>
                    <a:pt x="11232" y="14040"/>
                    <a:pt x="11232" y="14040"/>
                  </a:cubicBezTo>
                  <a:cubicBezTo>
                    <a:pt x="10944" y="14184"/>
                    <a:pt x="10584" y="14184"/>
                    <a:pt x="10224" y="14184"/>
                  </a:cubicBezTo>
                  <a:cubicBezTo>
                    <a:pt x="9864" y="14184"/>
                    <a:pt x="9576" y="14184"/>
                    <a:pt x="9216" y="14040"/>
                  </a:cubicBezTo>
                  <a:cubicBezTo>
                    <a:pt x="9216" y="11304"/>
                    <a:pt x="9216" y="11304"/>
                    <a:pt x="9216" y="11304"/>
                  </a:cubicBezTo>
                  <a:cubicBezTo>
                    <a:pt x="6408" y="11304"/>
                    <a:pt x="6408" y="11304"/>
                    <a:pt x="6408" y="11304"/>
                  </a:cubicBezTo>
                  <a:cubicBezTo>
                    <a:pt x="6336" y="10944"/>
                    <a:pt x="6264" y="10584"/>
                    <a:pt x="6264" y="10224"/>
                  </a:cubicBezTo>
                  <a:cubicBezTo>
                    <a:pt x="6264" y="9936"/>
                    <a:pt x="6336" y="9576"/>
                    <a:pt x="6408" y="9216"/>
                  </a:cubicBezTo>
                  <a:cubicBezTo>
                    <a:pt x="9216" y="9216"/>
                    <a:pt x="9216" y="9216"/>
                    <a:pt x="9216" y="9216"/>
                  </a:cubicBezTo>
                  <a:cubicBezTo>
                    <a:pt x="9216" y="6480"/>
                    <a:pt x="9216" y="6480"/>
                    <a:pt x="9216" y="6480"/>
                  </a:cubicBezTo>
                  <a:cubicBezTo>
                    <a:pt x="9576" y="6336"/>
                    <a:pt x="9864" y="6336"/>
                    <a:pt x="10224" y="6336"/>
                  </a:cubicBezTo>
                  <a:cubicBezTo>
                    <a:pt x="10584" y="6336"/>
                    <a:pt x="10944" y="6336"/>
                    <a:pt x="11232" y="6480"/>
                  </a:cubicBezTo>
                  <a:cubicBezTo>
                    <a:pt x="11232" y="9216"/>
                    <a:pt x="11232" y="9216"/>
                    <a:pt x="11232" y="9216"/>
                  </a:cubicBezTo>
                  <a:lnTo>
                    <a:pt x="14040" y="9216"/>
                  </a:lnTo>
                  <a:close/>
                  <a:moveTo>
                    <a:pt x="10224" y="2880"/>
                  </a:moveTo>
                  <a:cubicBezTo>
                    <a:pt x="9864" y="2880"/>
                    <a:pt x="9576" y="2952"/>
                    <a:pt x="9216" y="2952"/>
                  </a:cubicBezTo>
                  <a:cubicBezTo>
                    <a:pt x="9216" y="0"/>
                    <a:pt x="9216" y="0"/>
                    <a:pt x="9216" y="0"/>
                  </a:cubicBezTo>
                  <a:cubicBezTo>
                    <a:pt x="11232" y="0"/>
                    <a:pt x="11232" y="0"/>
                    <a:pt x="11232" y="0"/>
                  </a:cubicBezTo>
                  <a:cubicBezTo>
                    <a:pt x="11232" y="2952"/>
                    <a:pt x="11232" y="2952"/>
                    <a:pt x="11232" y="2952"/>
                  </a:cubicBezTo>
                  <a:cubicBezTo>
                    <a:pt x="10944" y="2952"/>
                    <a:pt x="10584" y="2880"/>
                    <a:pt x="10224" y="2880"/>
                  </a:cubicBezTo>
                  <a:close/>
                  <a:moveTo>
                    <a:pt x="2880" y="10224"/>
                  </a:moveTo>
                  <a:cubicBezTo>
                    <a:pt x="2880" y="10584"/>
                    <a:pt x="2880" y="10944"/>
                    <a:pt x="2952" y="11304"/>
                  </a:cubicBezTo>
                  <a:cubicBezTo>
                    <a:pt x="0" y="11304"/>
                    <a:pt x="0" y="11304"/>
                    <a:pt x="0" y="11304"/>
                  </a:cubicBezTo>
                  <a:cubicBezTo>
                    <a:pt x="0" y="9216"/>
                    <a:pt x="0" y="9216"/>
                    <a:pt x="0" y="9216"/>
                  </a:cubicBezTo>
                  <a:cubicBezTo>
                    <a:pt x="2952" y="9216"/>
                    <a:pt x="2952" y="9216"/>
                    <a:pt x="2952" y="9216"/>
                  </a:cubicBezTo>
                  <a:cubicBezTo>
                    <a:pt x="2880" y="9576"/>
                    <a:pt x="2880" y="9936"/>
                    <a:pt x="2880" y="10224"/>
                  </a:cubicBezTo>
                  <a:close/>
                  <a:moveTo>
                    <a:pt x="10224" y="17640"/>
                  </a:moveTo>
                  <a:cubicBezTo>
                    <a:pt x="10584" y="17640"/>
                    <a:pt x="10944" y="17568"/>
                    <a:pt x="11232" y="17568"/>
                  </a:cubicBezTo>
                  <a:cubicBezTo>
                    <a:pt x="11232" y="20520"/>
                    <a:pt x="11232" y="20520"/>
                    <a:pt x="11232" y="20520"/>
                  </a:cubicBezTo>
                  <a:cubicBezTo>
                    <a:pt x="9216" y="20520"/>
                    <a:pt x="9216" y="20520"/>
                    <a:pt x="9216" y="20520"/>
                  </a:cubicBezTo>
                  <a:cubicBezTo>
                    <a:pt x="9216" y="17568"/>
                    <a:pt x="9216" y="17568"/>
                    <a:pt x="9216" y="17568"/>
                  </a:cubicBezTo>
                  <a:cubicBezTo>
                    <a:pt x="9576" y="17568"/>
                    <a:pt x="9864" y="17640"/>
                    <a:pt x="10224" y="17640"/>
                  </a:cubicBezTo>
                  <a:close/>
                  <a:moveTo>
                    <a:pt x="17640" y="10224"/>
                  </a:moveTo>
                  <a:cubicBezTo>
                    <a:pt x="17640" y="9936"/>
                    <a:pt x="17568" y="9576"/>
                    <a:pt x="17496" y="9216"/>
                  </a:cubicBezTo>
                  <a:cubicBezTo>
                    <a:pt x="20520" y="9216"/>
                    <a:pt x="20520" y="9216"/>
                    <a:pt x="20520" y="9216"/>
                  </a:cubicBezTo>
                  <a:cubicBezTo>
                    <a:pt x="20520" y="11304"/>
                    <a:pt x="20520" y="11304"/>
                    <a:pt x="20520" y="11304"/>
                  </a:cubicBezTo>
                  <a:cubicBezTo>
                    <a:pt x="17496" y="11304"/>
                    <a:pt x="17496" y="11304"/>
                    <a:pt x="17496" y="11304"/>
                  </a:cubicBezTo>
                  <a:cubicBezTo>
                    <a:pt x="17568" y="10944"/>
                    <a:pt x="17640" y="10584"/>
                    <a:pt x="17640" y="1022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27" name="组合 32"/>
          <p:cNvGrpSpPr/>
          <p:nvPr/>
        </p:nvGrpSpPr>
        <p:grpSpPr>
          <a:xfrm>
            <a:off x="3361923" y="3039137"/>
            <a:ext cx="1533894" cy="1705279"/>
            <a:chOff x="0" y="0"/>
            <a:chExt cx="1533893" cy="1705277"/>
          </a:xfrm>
        </p:grpSpPr>
        <p:sp>
          <p:nvSpPr>
            <p:cNvPr id="425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D99694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26" name="TextBox 34"/>
            <p:cNvSpPr txBox="1"/>
            <p:nvPr/>
          </p:nvSpPr>
          <p:spPr>
            <a:xfrm>
              <a:off x="0" y="1042337"/>
              <a:ext cx="1533894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分析</a:t>
              </a:r>
              <a:endParaRPr dirty="0"/>
            </a:p>
          </p:txBody>
        </p:sp>
      </p:grpSp>
      <p:grpSp>
        <p:nvGrpSpPr>
          <p:cNvPr id="430" name="组合 36"/>
          <p:cNvGrpSpPr/>
          <p:nvPr/>
        </p:nvGrpSpPr>
        <p:grpSpPr>
          <a:xfrm>
            <a:off x="5390722" y="3039137"/>
            <a:ext cx="1533895" cy="1643344"/>
            <a:chOff x="0" y="0"/>
            <a:chExt cx="1533894" cy="1643342"/>
          </a:xfrm>
        </p:grpSpPr>
        <p:sp>
          <p:nvSpPr>
            <p:cNvPr id="428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B3A2C7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29" name="TextBox 38"/>
            <p:cNvSpPr txBox="1"/>
            <p:nvPr/>
          </p:nvSpPr>
          <p:spPr>
            <a:xfrm>
              <a:off x="0" y="1042337"/>
              <a:ext cx="1533894" cy="584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理论</a:t>
              </a:r>
              <a:endParaRPr dirty="0"/>
            </a:p>
          </p:txBody>
        </p:sp>
      </p:grpSp>
      <p:grpSp>
        <p:nvGrpSpPr>
          <p:cNvPr id="433" name="组合 40"/>
          <p:cNvGrpSpPr/>
          <p:nvPr/>
        </p:nvGrpSpPr>
        <p:grpSpPr>
          <a:xfrm>
            <a:off x="7362373" y="3039137"/>
            <a:ext cx="1533895" cy="1643344"/>
            <a:chOff x="0" y="0"/>
            <a:chExt cx="1533894" cy="1643342"/>
          </a:xfrm>
        </p:grpSpPr>
        <p:sp>
          <p:nvSpPr>
            <p:cNvPr id="431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77933C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32" name="TextBox 42"/>
            <p:cNvSpPr txBox="1"/>
            <p:nvPr/>
          </p:nvSpPr>
          <p:spPr>
            <a:xfrm>
              <a:off x="0" y="1042337"/>
              <a:ext cx="1533894" cy="584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基础</a:t>
              </a:r>
              <a:endParaRPr dirty="0"/>
            </a:p>
          </p:txBody>
        </p:sp>
      </p:grpSp>
      <p:sp>
        <p:nvSpPr>
          <p:cNvPr id="454" name="Straight Arrow Connector 40"/>
          <p:cNvSpPr/>
          <p:nvPr/>
        </p:nvSpPr>
        <p:spPr>
          <a:xfrm rot="10800000">
            <a:off x="4963187" y="3891422"/>
            <a:ext cx="48336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55" name="Straight Arrow Connector 40"/>
          <p:cNvSpPr/>
          <p:nvPr/>
        </p:nvSpPr>
        <p:spPr>
          <a:xfrm rot="10800000">
            <a:off x="6987351" y="3891776"/>
            <a:ext cx="48336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439" name="Group 36"/>
          <p:cNvGrpSpPr/>
          <p:nvPr/>
        </p:nvGrpSpPr>
        <p:grpSpPr>
          <a:xfrm>
            <a:off x="7805455" y="3270665"/>
            <a:ext cx="683807" cy="589044"/>
            <a:chOff x="0" y="0"/>
            <a:chExt cx="683805" cy="589043"/>
          </a:xfrm>
        </p:grpSpPr>
        <p:sp>
          <p:nvSpPr>
            <p:cNvPr id="436" name="Freeform 86"/>
            <p:cNvSpPr/>
            <p:nvPr/>
          </p:nvSpPr>
          <p:spPr>
            <a:xfrm>
              <a:off x="0" y="57556"/>
              <a:ext cx="499982" cy="53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5" extrusionOk="0">
                  <a:moveTo>
                    <a:pt x="21600" y="10286"/>
                  </a:moveTo>
                  <a:cubicBezTo>
                    <a:pt x="21230" y="8302"/>
                    <a:pt x="21230" y="8302"/>
                    <a:pt x="21230" y="8302"/>
                  </a:cubicBezTo>
                  <a:cubicBezTo>
                    <a:pt x="21156" y="8082"/>
                    <a:pt x="21008" y="7935"/>
                    <a:pt x="20712" y="7861"/>
                  </a:cubicBezTo>
                  <a:cubicBezTo>
                    <a:pt x="17679" y="7714"/>
                    <a:pt x="17679" y="7714"/>
                    <a:pt x="17679" y="7714"/>
                  </a:cubicBezTo>
                  <a:cubicBezTo>
                    <a:pt x="17532" y="7494"/>
                    <a:pt x="17384" y="7200"/>
                    <a:pt x="17236" y="6980"/>
                  </a:cubicBezTo>
                  <a:cubicBezTo>
                    <a:pt x="18641" y="4261"/>
                    <a:pt x="18641" y="4261"/>
                    <a:pt x="18641" y="4261"/>
                  </a:cubicBezTo>
                  <a:cubicBezTo>
                    <a:pt x="18789" y="4041"/>
                    <a:pt x="18715" y="3747"/>
                    <a:pt x="18493" y="3600"/>
                  </a:cubicBezTo>
                  <a:cubicBezTo>
                    <a:pt x="16940" y="2351"/>
                    <a:pt x="16940" y="2351"/>
                    <a:pt x="16940" y="2351"/>
                  </a:cubicBezTo>
                  <a:cubicBezTo>
                    <a:pt x="16792" y="2131"/>
                    <a:pt x="16496" y="2131"/>
                    <a:pt x="16274" y="2278"/>
                  </a:cubicBezTo>
                  <a:cubicBezTo>
                    <a:pt x="13833" y="4188"/>
                    <a:pt x="13833" y="4188"/>
                    <a:pt x="13833" y="4188"/>
                  </a:cubicBezTo>
                  <a:cubicBezTo>
                    <a:pt x="13611" y="4041"/>
                    <a:pt x="13389" y="3967"/>
                    <a:pt x="13093" y="3894"/>
                  </a:cubicBezTo>
                  <a:cubicBezTo>
                    <a:pt x="12353" y="441"/>
                    <a:pt x="12353" y="441"/>
                    <a:pt x="12353" y="441"/>
                  </a:cubicBezTo>
                  <a:cubicBezTo>
                    <a:pt x="12279" y="220"/>
                    <a:pt x="12058" y="0"/>
                    <a:pt x="11836" y="0"/>
                  </a:cubicBezTo>
                  <a:cubicBezTo>
                    <a:pt x="9764" y="0"/>
                    <a:pt x="9764" y="0"/>
                    <a:pt x="9764" y="0"/>
                  </a:cubicBezTo>
                  <a:cubicBezTo>
                    <a:pt x="9542" y="0"/>
                    <a:pt x="9321" y="220"/>
                    <a:pt x="9247" y="441"/>
                  </a:cubicBezTo>
                  <a:cubicBezTo>
                    <a:pt x="8507" y="3894"/>
                    <a:pt x="8507" y="3894"/>
                    <a:pt x="8507" y="3894"/>
                  </a:cubicBezTo>
                  <a:cubicBezTo>
                    <a:pt x="8211" y="3967"/>
                    <a:pt x="7989" y="4041"/>
                    <a:pt x="7767" y="4188"/>
                  </a:cubicBezTo>
                  <a:cubicBezTo>
                    <a:pt x="5326" y="2278"/>
                    <a:pt x="5326" y="2278"/>
                    <a:pt x="5326" y="2278"/>
                  </a:cubicBezTo>
                  <a:cubicBezTo>
                    <a:pt x="5104" y="2131"/>
                    <a:pt x="4808" y="2131"/>
                    <a:pt x="4660" y="2278"/>
                  </a:cubicBezTo>
                  <a:cubicBezTo>
                    <a:pt x="3107" y="3600"/>
                    <a:pt x="3107" y="3600"/>
                    <a:pt x="3107" y="3600"/>
                  </a:cubicBezTo>
                  <a:cubicBezTo>
                    <a:pt x="2885" y="3747"/>
                    <a:pt x="2885" y="4041"/>
                    <a:pt x="2959" y="4261"/>
                  </a:cubicBezTo>
                  <a:cubicBezTo>
                    <a:pt x="4364" y="6980"/>
                    <a:pt x="4364" y="6980"/>
                    <a:pt x="4364" y="6980"/>
                  </a:cubicBezTo>
                  <a:cubicBezTo>
                    <a:pt x="4216" y="7200"/>
                    <a:pt x="4068" y="7494"/>
                    <a:pt x="3921" y="7714"/>
                  </a:cubicBezTo>
                  <a:cubicBezTo>
                    <a:pt x="888" y="7861"/>
                    <a:pt x="888" y="7861"/>
                    <a:pt x="888" y="7861"/>
                  </a:cubicBezTo>
                  <a:cubicBezTo>
                    <a:pt x="592" y="7861"/>
                    <a:pt x="444" y="8082"/>
                    <a:pt x="370" y="8302"/>
                  </a:cubicBezTo>
                  <a:cubicBezTo>
                    <a:pt x="0" y="10286"/>
                    <a:pt x="0" y="10286"/>
                    <a:pt x="0" y="10286"/>
                  </a:cubicBezTo>
                  <a:cubicBezTo>
                    <a:pt x="0" y="10506"/>
                    <a:pt x="74" y="10800"/>
                    <a:pt x="296" y="10873"/>
                  </a:cubicBezTo>
                  <a:cubicBezTo>
                    <a:pt x="3181" y="12049"/>
                    <a:pt x="3181" y="12049"/>
                    <a:pt x="3181" y="12049"/>
                  </a:cubicBezTo>
                  <a:cubicBezTo>
                    <a:pt x="3255" y="12343"/>
                    <a:pt x="3255" y="12637"/>
                    <a:pt x="3329" y="12931"/>
                  </a:cubicBezTo>
                  <a:cubicBezTo>
                    <a:pt x="1036" y="14988"/>
                    <a:pt x="1036" y="14988"/>
                    <a:pt x="1036" y="14988"/>
                  </a:cubicBezTo>
                  <a:cubicBezTo>
                    <a:pt x="888" y="15135"/>
                    <a:pt x="814" y="15429"/>
                    <a:pt x="962" y="15649"/>
                  </a:cubicBezTo>
                  <a:cubicBezTo>
                    <a:pt x="1997" y="17412"/>
                    <a:pt x="1997" y="17412"/>
                    <a:pt x="1997" y="17412"/>
                  </a:cubicBezTo>
                  <a:cubicBezTo>
                    <a:pt x="2071" y="17559"/>
                    <a:pt x="2367" y="17706"/>
                    <a:pt x="2589" y="17633"/>
                  </a:cubicBezTo>
                  <a:cubicBezTo>
                    <a:pt x="5548" y="16678"/>
                    <a:pt x="5548" y="16678"/>
                    <a:pt x="5548" y="16678"/>
                  </a:cubicBezTo>
                  <a:cubicBezTo>
                    <a:pt x="5770" y="16898"/>
                    <a:pt x="5992" y="17118"/>
                    <a:pt x="6214" y="17265"/>
                  </a:cubicBezTo>
                  <a:cubicBezTo>
                    <a:pt x="5844" y="20278"/>
                    <a:pt x="5844" y="20278"/>
                    <a:pt x="5844" y="20278"/>
                  </a:cubicBezTo>
                  <a:cubicBezTo>
                    <a:pt x="5770" y="20571"/>
                    <a:pt x="5918" y="20792"/>
                    <a:pt x="6140" y="20865"/>
                  </a:cubicBezTo>
                  <a:cubicBezTo>
                    <a:pt x="8063" y="21527"/>
                    <a:pt x="8063" y="21527"/>
                    <a:pt x="8063" y="21527"/>
                  </a:cubicBezTo>
                  <a:cubicBezTo>
                    <a:pt x="8285" y="21600"/>
                    <a:pt x="8581" y="21527"/>
                    <a:pt x="8729" y="21380"/>
                  </a:cubicBezTo>
                  <a:cubicBezTo>
                    <a:pt x="10356" y="18735"/>
                    <a:pt x="10356" y="18735"/>
                    <a:pt x="10356" y="18735"/>
                  </a:cubicBezTo>
                  <a:cubicBezTo>
                    <a:pt x="10504" y="18735"/>
                    <a:pt x="10652" y="18808"/>
                    <a:pt x="10800" y="18808"/>
                  </a:cubicBezTo>
                  <a:cubicBezTo>
                    <a:pt x="10948" y="18808"/>
                    <a:pt x="11096" y="18735"/>
                    <a:pt x="11244" y="18735"/>
                  </a:cubicBezTo>
                  <a:cubicBezTo>
                    <a:pt x="12871" y="21380"/>
                    <a:pt x="12871" y="21380"/>
                    <a:pt x="12871" y="21380"/>
                  </a:cubicBezTo>
                  <a:cubicBezTo>
                    <a:pt x="13019" y="21527"/>
                    <a:pt x="13315" y="21600"/>
                    <a:pt x="13537" y="21527"/>
                  </a:cubicBezTo>
                  <a:cubicBezTo>
                    <a:pt x="15460" y="20865"/>
                    <a:pt x="15460" y="20865"/>
                    <a:pt x="15460" y="20865"/>
                  </a:cubicBezTo>
                  <a:cubicBezTo>
                    <a:pt x="15682" y="20792"/>
                    <a:pt x="15830" y="20571"/>
                    <a:pt x="15756" y="20278"/>
                  </a:cubicBezTo>
                  <a:cubicBezTo>
                    <a:pt x="15386" y="17265"/>
                    <a:pt x="15386" y="17265"/>
                    <a:pt x="15386" y="17265"/>
                  </a:cubicBezTo>
                  <a:cubicBezTo>
                    <a:pt x="15608" y="17045"/>
                    <a:pt x="15830" y="16898"/>
                    <a:pt x="16052" y="16678"/>
                  </a:cubicBezTo>
                  <a:cubicBezTo>
                    <a:pt x="19011" y="17633"/>
                    <a:pt x="19011" y="17633"/>
                    <a:pt x="19011" y="17633"/>
                  </a:cubicBezTo>
                  <a:cubicBezTo>
                    <a:pt x="19233" y="17706"/>
                    <a:pt x="19529" y="17559"/>
                    <a:pt x="19603" y="17412"/>
                  </a:cubicBezTo>
                  <a:cubicBezTo>
                    <a:pt x="20638" y="15649"/>
                    <a:pt x="20638" y="15649"/>
                    <a:pt x="20638" y="15649"/>
                  </a:cubicBezTo>
                  <a:cubicBezTo>
                    <a:pt x="20786" y="15429"/>
                    <a:pt x="20712" y="15135"/>
                    <a:pt x="20564" y="14988"/>
                  </a:cubicBezTo>
                  <a:cubicBezTo>
                    <a:pt x="18271" y="12931"/>
                    <a:pt x="18271" y="12931"/>
                    <a:pt x="18271" y="12931"/>
                  </a:cubicBezTo>
                  <a:cubicBezTo>
                    <a:pt x="18345" y="12637"/>
                    <a:pt x="18345" y="12343"/>
                    <a:pt x="18419" y="12049"/>
                  </a:cubicBezTo>
                  <a:cubicBezTo>
                    <a:pt x="21304" y="10873"/>
                    <a:pt x="21304" y="10873"/>
                    <a:pt x="21304" y="10873"/>
                  </a:cubicBezTo>
                  <a:cubicBezTo>
                    <a:pt x="21526" y="10800"/>
                    <a:pt x="21600" y="10580"/>
                    <a:pt x="21600" y="10286"/>
                  </a:cubicBezTo>
                  <a:close/>
                  <a:moveTo>
                    <a:pt x="15090" y="11167"/>
                  </a:moveTo>
                  <a:cubicBezTo>
                    <a:pt x="15090" y="12343"/>
                    <a:pt x="14573" y="13371"/>
                    <a:pt x="13833" y="14180"/>
                  </a:cubicBezTo>
                  <a:cubicBezTo>
                    <a:pt x="13019" y="14914"/>
                    <a:pt x="11984" y="15429"/>
                    <a:pt x="10800" y="15429"/>
                  </a:cubicBezTo>
                  <a:cubicBezTo>
                    <a:pt x="9616" y="15429"/>
                    <a:pt x="8581" y="14914"/>
                    <a:pt x="7767" y="14180"/>
                  </a:cubicBezTo>
                  <a:cubicBezTo>
                    <a:pt x="7027" y="13371"/>
                    <a:pt x="6510" y="12343"/>
                    <a:pt x="6510" y="11167"/>
                  </a:cubicBezTo>
                  <a:cubicBezTo>
                    <a:pt x="6510" y="9992"/>
                    <a:pt x="7027" y="8890"/>
                    <a:pt x="7767" y="8155"/>
                  </a:cubicBezTo>
                  <a:cubicBezTo>
                    <a:pt x="8581" y="7347"/>
                    <a:pt x="9616" y="6906"/>
                    <a:pt x="10800" y="6906"/>
                  </a:cubicBezTo>
                  <a:cubicBezTo>
                    <a:pt x="11984" y="6906"/>
                    <a:pt x="13019" y="7347"/>
                    <a:pt x="13833" y="8155"/>
                  </a:cubicBezTo>
                  <a:cubicBezTo>
                    <a:pt x="14573" y="8890"/>
                    <a:pt x="15090" y="9992"/>
                    <a:pt x="15090" y="11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50505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7" name="Oval 87"/>
            <p:cNvSpPr/>
            <p:nvPr/>
          </p:nvSpPr>
          <p:spPr>
            <a:xfrm>
              <a:off x="203616" y="283944"/>
              <a:ext cx="92751" cy="9823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50505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8" name="Freeform 88"/>
            <p:cNvSpPr/>
            <p:nvPr/>
          </p:nvSpPr>
          <p:spPr>
            <a:xfrm>
              <a:off x="431143" y="0"/>
              <a:ext cx="252663" cy="28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8827" y="12285"/>
                  </a:moveTo>
                  <a:cubicBezTo>
                    <a:pt x="18973" y="11880"/>
                    <a:pt x="19119" y="11340"/>
                    <a:pt x="19119" y="10800"/>
                  </a:cubicBezTo>
                  <a:cubicBezTo>
                    <a:pt x="19119" y="10395"/>
                    <a:pt x="18973" y="9855"/>
                    <a:pt x="18827" y="9450"/>
                  </a:cubicBezTo>
                  <a:cubicBezTo>
                    <a:pt x="21162" y="7425"/>
                    <a:pt x="21162" y="7425"/>
                    <a:pt x="21162" y="7425"/>
                  </a:cubicBezTo>
                  <a:cubicBezTo>
                    <a:pt x="21454" y="7290"/>
                    <a:pt x="21454" y="7020"/>
                    <a:pt x="21454" y="6750"/>
                  </a:cubicBezTo>
                  <a:cubicBezTo>
                    <a:pt x="21454" y="6615"/>
                    <a:pt x="21454" y="6345"/>
                    <a:pt x="21454" y="6210"/>
                  </a:cubicBezTo>
                  <a:cubicBezTo>
                    <a:pt x="20432" y="4590"/>
                    <a:pt x="20432" y="4590"/>
                    <a:pt x="20432" y="4590"/>
                  </a:cubicBezTo>
                  <a:cubicBezTo>
                    <a:pt x="20141" y="4320"/>
                    <a:pt x="19849" y="4185"/>
                    <a:pt x="19411" y="4185"/>
                  </a:cubicBezTo>
                  <a:cubicBezTo>
                    <a:pt x="19411" y="4185"/>
                    <a:pt x="19265" y="4185"/>
                    <a:pt x="19119" y="4185"/>
                  </a:cubicBezTo>
                  <a:cubicBezTo>
                    <a:pt x="16200" y="4995"/>
                    <a:pt x="16200" y="4995"/>
                    <a:pt x="16200" y="4995"/>
                  </a:cubicBezTo>
                  <a:cubicBezTo>
                    <a:pt x="15324" y="4455"/>
                    <a:pt x="14449" y="3915"/>
                    <a:pt x="13427" y="3645"/>
                  </a:cubicBezTo>
                  <a:cubicBezTo>
                    <a:pt x="12843" y="810"/>
                    <a:pt x="12843" y="810"/>
                    <a:pt x="12843" y="810"/>
                  </a:cubicBezTo>
                  <a:cubicBezTo>
                    <a:pt x="12697" y="405"/>
                    <a:pt x="12259" y="0"/>
                    <a:pt x="11822" y="0"/>
                  </a:cubicBezTo>
                  <a:cubicBezTo>
                    <a:pt x="9778" y="0"/>
                    <a:pt x="9778" y="0"/>
                    <a:pt x="9778" y="0"/>
                  </a:cubicBezTo>
                  <a:cubicBezTo>
                    <a:pt x="9195" y="0"/>
                    <a:pt x="8903" y="405"/>
                    <a:pt x="8757" y="810"/>
                  </a:cubicBezTo>
                  <a:cubicBezTo>
                    <a:pt x="8027" y="3645"/>
                    <a:pt x="8027" y="3645"/>
                    <a:pt x="8027" y="3645"/>
                  </a:cubicBezTo>
                  <a:cubicBezTo>
                    <a:pt x="7005" y="3915"/>
                    <a:pt x="6130" y="4455"/>
                    <a:pt x="5400" y="5130"/>
                  </a:cubicBezTo>
                  <a:cubicBezTo>
                    <a:pt x="2335" y="4185"/>
                    <a:pt x="2335" y="4185"/>
                    <a:pt x="2335" y="4185"/>
                  </a:cubicBezTo>
                  <a:cubicBezTo>
                    <a:pt x="2189" y="4185"/>
                    <a:pt x="2189" y="4185"/>
                    <a:pt x="2043" y="4185"/>
                  </a:cubicBezTo>
                  <a:cubicBezTo>
                    <a:pt x="1751" y="4185"/>
                    <a:pt x="1314" y="4320"/>
                    <a:pt x="1168" y="4590"/>
                  </a:cubicBezTo>
                  <a:cubicBezTo>
                    <a:pt x="146" y="6210"/>
                    <a:pt x="146" y="6210"/>
                    <a:pt x="146" y="6210"/>
                  </a:cubicBezTo>
                  <a:cubicBezTo>
                    <a:pt x="0" y="6345"/>
                    <a:pt x="0" y="6615"/>
                    <a:pt x="0" y="6750"/>
                  </a:cubicBezTo>
                  <a:cubicBezTo>
                    <a:pt x="0" y="7020"/>
                    <a:pt x="146" y="7290"/>
                    <a:pt x="292" y="7425"/>
                  </a:cubicBezTo>
                  <a:cubicBezTo>
                    <a:pt x="2773" y="9450"/>
                    <a:pt x="2773" y="9450"/>
                    <a:pt x="2773" y="9450"/>
                  </a:cubicBezTo>
                  <a:cubicBezTo>
                    <a:pt x="2627" y="9855"/>
                    <a:pt x="2481" y="10395"/>
                    <a:pt x="2481" y="10800"/>
                  </a:cubicBezTo>
                  <a:cubicBezTo>
                    <a:pt x="2481" y="11340"/>
                    <a:pt x="2627" y="11745"/>
                    <a:pt x="2773" y="12285"/>
                  </a:cubicBezTo>
                  <a:cubicBezTo>
                    <a:pt x="292" y="14310"/>
                    <a:pt x="292" y="14310"/>
                    <a:pt x="292" y="14310"/>
                  </a:cubicBezTo>
                  <a:cubicBezTo>
                    <a:pt x="146" y="14445"/>
                    <a:pt x="0" y="14715"/>
                    <a:pt x="0" y="14985"/>
                  </a:cubicBezTo>
                  <a:cubicBezTo>
                    <a:pt x="0" y="15120"/>
                    <a:pt x="0" y="15255"/>
                    <a:pt x="146" y="15390"/>
                  </a:cubicBezTo>
                  <a:cubicBezTo>
                    <a:pt x="1168" y="17010"/>
                    <a:pt x="1168" y="17010"/>
                    <a:pt x="1168" y="17010"/>
                  </a:cubicBezTo>
                  <a:cubicBezTo>
                    <a:pt x="1314" y="17415"/>
                    <a:pt x="1751" y="17550"/>
                    <a:pt x="2043" y="17550"/>
                  </a:cubicBezTo>
                  <a:cubicBezTo>
                    <a:pt x="2189" y="17550"/>
                    <a:pt x="2189" y="17550"/>
                    <a:pt x="2335" y="17550"/>
                  </a:cubicBezTo>
                  <a:cubicBezTo>
                    <a:pt x="5400" y="16605"/>
                    <a:pt x="5400" y="16605"/>
                    <a:pt x="5400" y="16605"/>
                  </a:cubicBezTo>
                  <a:cubicBezTo>
                    <a:pt x="6130" y="17145"/>
                    <a:pt x="7005" y="17685"/>
                    <a:pt x="8027" y="17955"/>
                  </a:cubicBezTo>
                  <a:cubicBezTo>
                    <a:pt x="8757" y="20925"/>
                    <a:pt x="8757" y="20925"/>
                    <a:pt x="8757" y="20925"/>
                  </a:cubicBezTo>
                  <a:cubicBezTo>
                    <a:pt x="8903" y="21330"/>
                    <a:pt x="9195" y="21600"/>
                    <a:pt x="9778" y="21600"/>
                  </a:cubicBezTo>
                  <a:cubicBezTo>
                    <a:pt x="11822" y="21600"/>
                    <a:pt x="11822" y="21600"/>
                    <a:pt x="11822" y="21600"/>
                  </a:cubicBezTo>
                  <a:cubicBezTo>
                    <a:pt x="12259" y="21600"/>
                    <a:pt x="12697" y="21330"/>
                    <a:pt x="12843" y="20925"/>
                  </a:cubicBezTo>
                  <a:cubicBezTo>
                    <a:pt x="13427" y="18090"/>
                    <a:pt x="13427" y="18090"/>
                    <a:pt x="13427" y="18090"/>
                  </a:cubicBezTo>
                  <a:cubicBezTo>
                    <a:pt x="14449" y="17685"/>
                    <a:pt x="15324" y="17280"/>
                    <a:pt x="16200" y="16605"/>
                  </a:cubicBezTo>
                  <a:cubicBezTo>
                    <a:pt x="19119" y="17550"/>
                    <a:pt x="19119" y="17550"/>
                    <a:pt x="19119" y="17550"/>
                  </a:cubicBezTo>
                  <a:cubicBezTo>
                    <a:pt x="19265" y="17550"/>
                    <a:pt x="19411" y="17550"/>
                    <a:pt x="19411" y="17550"/>
                  </a:cubicBezTo>
                  <a:cubicBezTo>
                    <a:pt x="19849" y="17550"/>
                    <a:pt x="20141" y="17415"/>
                    <a:pt x="20432" y="17010"/>
                  </a:cubicBezTo>
                  <a:cubicBezTo>
                    <a:pt x="21454" y="15390"/>
                    <a:pt x="21454" y="15390"/>
                    <a:pt x="21454" y="15390"/>
                  </a:cubicBezTo>
                  <a:cubicBezTo>
                    <a:pt x="21454" y="15255"/>
                    <a:pt x="21600" y="15120"/>
                    <a:pt x="21454" y="14985"/>
                  </a:cubicBezTo>
                  <a:cubicBezTo>
                    <a:pt x="21600" y="14715"/>
                    <a:pt x="21454" y="14445"/>
                    <a:pt x="21162" y="14310"/>
                  </a:cubicBezTo>
                  <a:lnTo>
                    <a:pt x="18827" y="12285"/>
                  </a:lnTo>
                  <a:close/>
                  <a:moveTo>
                    <a:pt x="14011" y="10800"/>
                  </a:moveTo>
                  <a:cubicBezTo>
                    <a:pt x="14011" y="12420"/>
                    <a:pt x="12551" y="13770"/>
                    <a:pt x="10800" y="13770"/>
                  </a:cubicBezTo>
                  <a:cubicBezTo>
                    <a:pt x="9049" y="13770"/>
                    <a:pt x="7589" y="12420"/>
                    <a:pt x="7589" y="10800"/>
                  </a:cubicBezTo>
                  <a:cubicBezTo>
                    <a:pt x="7589" y="9180"/>
                    <a:pt x="9049" y="7830"/>
                    <a:pt x="10800" y="7830"/>
                  </a:cubicBezTo>
                  <a:cubicBezTo>
                    <a:pt x="12551" y="7830"/>
                    <a:pt x="14011" y="9180"/>
                    <a:pt x="14011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50505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40" name="Freeform 15"/>
          <p:cNvSpPr/>
          <p:nvPr/>
        </p:nvSpPr>
        <p:spPr>
          <a:xfrm>
            <a:off x="3745860" y="3254007"/>
            <a:ext cx="764378" cy="69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361" extrusionOk="0">
                <a:moveTo>
                  <a:pt x="3452" y="5084"/>
                </a:moveTo>
                <a:cubicBezTo>
                  <a:pt x="3675" y="5642"/>
                  <a:pt x="3675" y="6268"/>
                  <a:pt x="3890" y="6825"/>
                </a:cubicBezTo>
                <a:cubicBezTo>
                  <a:pt x="3970" y="7030"/>
                  <a:pt x="3970" y="7030"/>
                  <a:pt x="3970" y="7030"/>
                </a:cubicBezTo>
                <a:cubicBezTo>
                  <a:pt x="4051" y="7255"/>
                  <a:pt x="4373" y="7431"/>
                  <a:pt x="4677" y="7412"/>
                </a:cubicBezTo>
                <a:cubicBezTo>
                  <a:pt x="4677" y="7412"/>
                  <a:pt x="4677" y="7412"/>
                  <a:pt x="4936" y="7402"/>
                </a:cubicBezTo>
                <a:cubicBezTo>
                  <a:pt x="5946" y="7333"/>
                  <a:pt x="6894" y="6923"/>
                  <a:pt x="7886" y="6727"/>
                </a:cubicBezTo>
                <a:cubicBezTo>
                  <a:pt x="8521" y="6600"/>
                  <a:pt x="8959" y="6962"/>
                  <a:pt x="9558" y="7069"/>
                </a:cubicBezTo>
                <a:cubicBezTo>
                  <a:pt x="10238" y="7197"/>
                  <a:pt x="10855" y="6766"/>
                  <a:pt x="11552" y="6815"/>
                </a:cubicBezTo>
                <a:cubicBezTo>
                  <a:pt x="12044" y="6845"/>
                  <a:pt x="12169" y="6893"/>
                  <a:pt x="12169" y="6893"/>
                </a:cubicBezTo>
                <a:cubicBezTo>
                  <a:pt x="12428" y="7001"/>
                  <a:pt x="12723" y="6962"/>
                  <a:pt x="12947" y="6766"/>
                </a:cubicBezTo>
                <a:cubicBezTo>
                  <a:pt x="13206" y="6532"/>
                  <a:pt x="13206" y="6219"/>
                  <a:pt x="13197" y="5876"/>
                </a:cubicBezTo>
                <a:cubicBezTo>
                  <a:pt x="13170" y="5182"/>
                  <a:pt x="13117" y="4420"/>
                  <a:pt x="12768" y="3803"/>
                </a:cubicBezTo>
                <a:cubicBezTo>
                  <a:pt x="12517" y="3354"/>
                  <a:pt x="12276" y="2894"/>
                  <a:pt x="12070" y="2405"/>
                </a:cubicBezTo>
                <a:cubicBezTo>
                  <a:pt x="11901" y="2004"/>
                  <a:pt x="11811" y="1564"/>
                  <a:pt x="11767" y="1114"/>
                </a:cubicBezTo>
                <a:cubicBezTo>
                  <a:pt x="11722" y="802"/>
                  <a:pt x="11767" y="293"/>
                  <a:pt x="11445" y="127"/>
                </a:cubicBezTo>
                <a:cubicBezTo>
                  <a:pt x="10980" y="-98"/>
                  <a:pt x="10318" y="29"/>
                  <a:pt x="9835" y="107"/>
                </a:cubicBezTo>
                <a:cubicBezTo>
                  <a:pt x="8682" y="274"/>
                  <a:pt x="7538" y="645"/>
                  <a:pt x="6492" y="1212"/>
                </a:cubicBezTo>
                <a:cubicBezTo>
                  <a:pt x="5893" y="1535"/>
                  <a:pt x="5320" y="1916"/>
                  <a:pt x="4784" y="2347"/>
                </a:cubicBezTo>
                <a:cubicBezTo>
                  <a:pt x="4355" y="2689"/>
                  <a:pt x="3926" y="3021"/>
                  <a:pt x="3559" y="3442"/>
                </a:cubicBezTo>
                <a:cubicBezTo>
                  <a:pt x="3389" y="3637"/>
                  <a:pt x="3202" y="3862"/>
                  <a:pt x="3148" y="4136"/>
                </a:cubicBezTo>
                <a:cubicBezTo>
                  <a:pt x="3085" y="4468"/>
                  <a:pt x="3273" y="4713"/>
                  <a:pt x="3398" y="4987"/>
                </a:cubicBezTo>
                <a:cubicBezTo>
                  <a:pt x="3416" y="5016"/>
                  <a:pt x="3434" y="5055"/>
                  <a:pt x="3452" y="5084"/>
                </a:cubicBezTo>
                <a:close/>
                <a:moveTo>
                  <a:pt x="3166" y="11421"/>
                </a:moveTo>
                <a:cubicBezTo>
                  <a:pt x="3434" y="11450"/>
                  <a:pt x="3720" y="11567"/>
                  <a:pt x="4015" y="11704"/>
                </a:cubicBezTo>
                <a:cubicBezTo>
                  <a:pt x="4346" y="11861"/>
                  <a:pt x="4677" y="12046"/>
                  <a:pt x="4981" y="12174"/>
                </a:cubicBezTo>
                <a:cubicBezTo>
                  <a:pt x="5151" y="12252"/>
                  <a:pt x="5338" y="12291"/>
                  <a:pt x="5508" y="12340"/>
                </a:cubicBezTo>
                <a:cubicBezTo>
                  <a:pt x="5669" y="12379"/>
                  <a:pt x="5776" y="12428"/>
                  <a:pt x="5937" y="12399"/>
                </a:cubicBezTo>
                <a:cubicBezTo>
                  <a:pt x="6009" y="12379"/>
                  <a:pt x="6107" y="12389"/>
                  <a:pt x="6152" y="12320"/>
                </a:cubicBezTo>
                <a:cubicBezTo>
                  <a:pt x="6259" y="12183"/>
                  <a:pt x="6161" y="11910"/>
                  <a:pt x="6071" y="11812"/>
                </a:cubicBezTo>
                <a:cubicBezTo>
                  <a:pt x="5982" y="11724"/>
                  <a:pt x="5902" y="11636"/>
                  <a:pt x="5830" y="11538"/>
                </a:cubicBezTo>
                <a:cubicBezTo>
                  <a:pt x="5785" y="11479"/>
                  <a:pt x="5741" y="11411"/>
                  <a:pt x="5714" y="11333"/>
                </a:cubicBezTo>
                <a:cubicBezTo>
                  <a:pt x="5660" y="11206"/>
                  <a:pt x="5598" y="11059"/>
                  <a:pt x="5589" y="10912"/>
                </a:cubicBezTo>
                <a:cubicBezTo>
                  <a:pt x="5580" y="10756"/>
                  <a:pt x="5571" y="10629"/>
                  <a:pt x="5526" y="10482"/>
                </a:cubicBezTo>
                <a:cubicBezTo>
                  <a:pt x="5419" y="10179"/>
                  <a:pt x="5204" y="9905"/>
                  <a:pt x="4936" y="9778"/>
                </a:cubicBezTo>
                <a:cubicBezTo>
                  <a:pt x="4936" y="9778"/>
                  <a:pt x="4650" y="9651"/>
                  <a:pt x="4274" y="9133"/>
                </a:cubicBezTo>
                <a:cubicBezTo>
                  <a:pt x="4015" y="8771"/>
                  <a:pt x="3523" y="7480"/>
                  <a:pt x="3443" y="7285"/>
                </a:cubicBezTo>
                <a:cubicBezTo>
                  <a:pt x="3246" y="6786"/>
                  <a:pt x="3336" y="6189"/>
                  <a:pt x="3175" y="5691"/>
                </a:cubicBezTo>
                <a:cubicBezTo>
                  <a:pt x="2969" y="5045"/>
                  <a:pt x="2281" y="5124"/>
                  <a:pt x="1861" y="5505"/>
                </a:cubicBezTo>
                <a:cubicBezTo>
                  <a:pt x="1861" y="5505"/>
                  <a:pt x="1726" y="5632"/>
                  <a:pt x="1226" y="6131"/>
                </a:cubicBezTo>
                <a:cubicBezTo>
                  <a:pt x="832" y="6522"/>
                  <a:pt x="645" y="7089"/>
                  <a:pt x="421" y="7597"/>
                </a:cubicBezTo>
                <a:cubicBezTo>
                  <a:pt x="46" y="8497"/>
                  <a:pt x="-8" y="9279"/>
                  <a:pt x="1" y="10247"/>
                </a:cubicBezTo>
                <a:cubicBezTo>
                  <a:pt x="10" y="11010"/>
                  <a:pt x="475" y="11245"/>
                  <a:pt x="1074" y="11538"/>
                </a:cubicBezTo>
                <a:cubicBezTo>
                  <a:pt x="1074" y="11538"/>
                  <a:pt x="1172" y="11577"/>
                  <a:pt x="1566" y="11606"/>
                </a:cubicBezTo>
                <a:cubicBezTo>
                  <a:pt x="2093" y="11646"/>
                  <a:pt x="2647" y="11362"/>
                  <a:pt x="3166" y="11421"/>
                </a:cubicBezTo>
                <a:close/>
                <a:moveTo>
                  <a:pt x="20761" y="4850"/>
                </a:moveTo>
                <a:cubicBezTo>
                  <a:pt x="20099" y="3530"/>
                  <a:pt x="19071" y="2395"/>
                  <a:pt x="17971" y="1750"/>
                </a:cubicBezTo>
                <a:cubicBezTo>
                  <a:pt x="16979" y="1173"/>
                  <a:pt x="15611" y="450"/>
                  <a:pt x="14493" y="293"/>
                </a:cubicBezTo>
                <a:cubicBezTo>
                  <a:pt x="13760" y="195"/>
                  <a:pt x="13134" y="146"/>
                  <a:pt x="13134" y="146"/>
                </a:cubicBezTo>
                <a:cubicBezTo>
                  <a:pt x="12661" y="107"/>
                  <a:pt x="12231" y="498"/>
                  <a:pt x="12187" y="1017"/>
                </a:cubicBezTo>
                <a:cubicBezTo>
                  <a:pt x="12187" y="1017"/>
                  <a:pt x="12169" y="1242"/>
                  <a:pt x="12357" y="1819"/>
                </a:cubicBezTo>
                <a:cubicBezTo>
                  <a:pt x="12589" y="2513"/>
                  <a:pt x="12911" y="3158"/>
                  <a:pt x="13268" y="3794"/>
                </a:cubicBezTo>
                <a:cubicBezTo>
                  <a:pt x="13617" y="4400"/>
                  <a:pt x="13671" y="5163"/>
                  <a:pt x="13698" y="5867"/>
                </a:cubicBezTo>
                <a:cubicBezTo>
                  <a:pt x="13716" y="6326"/>
                  <a:pt x="13716" y="6326"/>
                  <a:pt x="13716" y="6326"/>
                </a:cubicBezTo>
                <a:cubicBezTo>
                  <a:pt x="13581" y="6815"/>
                  <a:pt x="13796" y="7461"/>
                  <a:pt x="14189" y="7754"/>
                </a:cubicBezTo>
                <a:cubicBezTo>
                  <a:pt x="14189" y="7754"/>
                  <a:pt x="14413" y="7920"/>
                  <a:pt x="14690" y="8194"/>
                </a:cubicBezTo>
                <a:cubicBezTo>
                  <a:pt x="14914" y="8429"/>
                  <a:pt x="15173" y="8722"/>
                  <a:pt x="15387" y="9074"/>
                </a:cubicBezTo>
                <a:cubicBezTo>
                  <a:pt x="15682" y="9573"/>
                  <a:pt x="15861" y="10169"/>
                  <a:pt x="16058" y="10726"/>
                </a:cubicBezTo>
                <a:cubicBezTo>
                  <a:pt x="16281" y="11372"/>
                  <a:pt x="16326" y="11929"/>
                  <a:pt x="17041" y="12027"/>
                </a:cubicBezTo>
                <a:cubicBezTo>
                  <a:pt x="17694" y="12125"/>
                  <a:pt x="18239" y="12487"/>
                  <a:pt x="18901" y="12183"/>
                </a:cubicBezTo>
                <a:cubicBezTo>
                  <a:pt x="19437" y="11929"/>
                  <a:pt x="19938" y="11440"/>
                  <a:pt x="20349" y="11000"/>
                </a:cubicBezTo>
                <a:cubicBezTo>
                  <a:pt x="21109" y="10169"/>
                  <a:pt x="21467" y="9191"/>
                  <a:pt x="21529" y="8184"/>
                </a:cubicBezTo>
                <a:cubicBezTo>
                  <a:pt x="21592" y="7060"/>
                  <a:pt x="21297" y="5896"/>
                  <a:pt x="20761" y="4850"/>
                </a:cubicBezTo>
                <a:close/>
                <a:moveTo>
                  <a:pt x="16165" y="12565"/>
                </a:moveTo>
                <a:cubicBezTo>
                  <a:pt x="16112" y="12252"/>
                  <a:pt x="15986" y="11939"/>
                  <a:pt x="15915" y="11636"/>
                </a:cubicBezTo>
                <a:cubicBezTo>
                  <a:pt x="15915" y="11636"/>
                  <a:pt x="15915" y="11636"/>
                  <a:pt x="15852" y="11411"/>
                </a:cubicBezTo>
                <a:cubicBezTo>
                  <a:pt x="15852" y="11401"/>
                  <a:pt x="15843" y="11382"/>
                  <a:pt x="15843" y="11362"/>
                </a:cubicBezTo>
                <a:cubicBezTo>
                  <a:pt x="15656" y="10658"/>
                  <a:pt x="15468" y="10110"/>
                  <a:pt x="15092" y="9485"/>
                </a:cubicBezTo>
                <a:cubicBezTo>
                  <a:pt x="14842" y="9054"/>
                  <a:pt x="14520" y="8663"/>
                  <a:pt x="14163" y="8331"/>
                </a:cubicBezTo>
                <a:cubicBezTo>
                  <a:pt x="13867" y="8047"/>
                  <a:pt x="13537" y="7813"/>
                  <a:pt x="13188" y="7627"/>
                </a:cubicBezTo>
                <a:cubicBezTo>
                  <a:pt x="12741" y="7392"/>
                  <a:pt x="12258" y="7245"/>
                  <a:pt x="11767" y="7206"/>
                </a:cubicBezTo>
                <a:cubicBezTo>
                  <a:pt x="11069" y="7167"/>
                  <a:pt x="10452" y="7597"/>
                  <a:pt x="9773" y="7470"/>
                </a:cubicBezTo>
                <a:cubicBezTo>
                  <a:pt x="9174" y="7353"/>
                  <a:pt x="8736" y="7001"/>
                  <a:pt x="8101" y="7128"/>
                </a:cubicBezTo>
                <a:cubicBezTo>
                  <a:pt x="7109" y="7314"/>
                  <a:pt x="6161" y="7734"/>
                  <a:pt x="5151" y="7793"/>
                </a:cubicBezTo>
                <a:cubicBezTo>
                  <a:pt x="4891" y="7813"/>
                  <a:pt x="4355" y="7607"/>
                  <a:pt x="4364" y="8028"/>
                </a:cubicBezTo>
                <a:cubicBezTo>
                  <a:pt x="4364" y="8301"/>
                  <a:pt x="4775" y="8849"/>
                  <a:pt x="4936" y="9074"/>
                </a:cubicBezTo>
                <a:cubicBezTo>
                  <a:pt x="5312" y="9592"/>
                  <a:pt x="5598" y="9719"/>
                  <a:pt x="5598" y="9719"/>
                </a:cubicBezTo>
                <a:cubicBezTo>
                  <a:pt x="6036" y="9925"/>
                  <a:pt x="6331" y="10511"/>
                  <a:pt x="6250" y="11020"/>
                </a:cubicBezTo>
                <a:cubicBezTo>
                  <a:pt x="6250" y="11020"/>
                  <a:pt x="6241" y="11078"/>
                  <a:pt x="6286" y="11460"/>
                </a:cubicBezTo>
                <a:cubicBezTo>
                  <a:pt x="6286" y="11460"/>
                  <a:pt x="6286" y="11470"/>
                  <a:pt x="6286" y="11470"/>
                </a:cubicBezTo>
                <a:cubicBezTo>
                  <a:pt x="6286" y="11470"/>
                  <a:pt x="6286" y="11470"/>
                  <a:pt x="6286" y="11470"/>
                </a:cubicBezTo>
                <a:cubicBezTo>
                  <a:pt x="6313" y="11724"/>
                  <a:pt x="6554" y="11870"/>
                  <a:pt x="6724" y="12007"/>
                </a:cubicBezTo>
                <a:cubicBezTo>
                  <a:pt x="7109" y="12311"/>
                  <a:pt x="7332" y="12731"/>
                  <a:pt x="7779" y="12946"/>
                </a:cubicBezTo>
                <a:cubicBezTo>
                  <a:pt x="8226" y="13161"/>
                  <a:pt x="8709" y="13337"/>
                  <a:pt x="9201" y="13435"/>
                </a:cubicBezTo>
                <a:cubicBezTo>
                  <a:pt x="9639" y="13523"/>
                  <a:pt x="10211" y="13474"/>
                  <a:pt x="10577" y="13797"/>
                </a:cubicBezTo>
                <a:cubicBezTo>
                  <a:pt x="10926" y="14110"/>
                  <a:pt x="11141" y="14413"/>
                  <a:pt x="11570" y="14599"/>
                </a:cubicBezTo>
                <a:cubicBezTo>
                  <a:pt x="11927" y="14745"/>
                  <a:pt x="12330" y="14833"/>
                  <a:pt x="12705" y="14951"/>
                </a:cubicBezTo>
                <a:cubicBezTo>
                  <a:pt x="13072" y="15078"/>
                  <a:pt x="13420" y="15293"/>
                  <a:pt x="13805" y="15342"/>
                </a:cubicBezTo>
                <a:cubicBezTo>
                  <a:pt x="14368" y="15410"/>
                  <a:pt x="14905" y="15215"/>
                  <a:pt x="15334" y="14824"/>
                </a:cubicBezTo>
                <a:cubicBezTo>
                  <a:pt x="15539" y="14628"/>
                  <a:pt x="15718" y="14403"/>
                  <a:pt x="15861" y="14159"/>
                </a:cubicBezTo>
                <a:cubicBezTo>
                  <a:pt x="15995" y="13943"/>
                  <a:pt x="16138" y="13719"/>
                  <a:pt x="16183" y="13464"/>
                </a:cubicBezTo>
                <a:cubicBezTo>
                  <a:pt x="16228" y="13269"/>
                  <a:pt x="16210" y="13015"/>
                  <a:pt x="16192" y="12809"/>
                </a:cubicBezTo>
                <a:cubicBezTo>
                  <a:pt x="16192" y="12731"/>
                  <a:pt x="16174" y="12653"/>
                  <a:pt x="16165" y="12565"/>
                </a:cubicBezTo>
                <a:close/>
                <a:moveTo>
                  <a:pt x="10488" y="14442"/>
                </a:moveTo>
                <a:cubicBezTo>
                  <a:pt x="10479" y="14432"/>
                  <a:pt x="10479" y="14432"/>
                  <a:pt x="10479" y="14432"/>
                </a:cubicBezTo>
                <a:cubicBezTo>
                  <a:pt x="10265" y="14315"/>
                  <a:pt x="10113" y="14207"/>
                  <a:pt x="9871" y="14178"/>
                </a:cubicBezTo>
                <a:cubicBezTo>
                  <a:pt x="9701" y="14149"/>
                  <a:pt x="9451" y="14051"/>
                  <a:pt x="9326" y="14237"/>
                </a:cubicBezTo>
                <a:cubicBezTo>
                  <a:pt x="9245" y="14364"/>
                  <a:pt x="9183" y="14501"/>
                  <a:pt x="9120" y="14628"/>
                </a:cubicBezTo>
                <a:cubicBezTo>
                  <a:pt x="9013" y="14843"/>
                  <a:pt x="8915" y="15078"/>
                  <a:pt x="8789" y="15283"/>
                </a:cubicBezTo>
                <a:cubicBezTo>
                  <a:pt x="8539" y="15704"/>
                  <a:pt x="8262" y="16095"/>
                  <a:pt x="7967" y="16476"/>
                </a:cubicBezTo>
                <a:cubicBezTo>
                  <a:pt x="7734" y="16779"/>
                  <a:pt x="7368" y="17072"/>
                  <a:pt x="7225" y="17444"/>
                </a:cubicBezTo>
                <a:cubicBezTo>
                  <a:pt x="7082" y="17796"/>
                  <a:pt x="7162" y="18197"/>
                  <a:pt x="7046" y="18549"/>
                </a:cubicBezTo>
                <a:cubicBezTo>
                  <a:pt x="6930" y="18881"/>
                  <a:pt x="6805" y="19214"/>
                  <a:pt x="6715" y="19566"/>
                </a:cubicBezTo>
                <a:cubicBezTo>
                  <a:pt x="6635" y="19879"/>
                  <a:pt x="6429" y="20456"/>
                  <a:pt x="6563" y="20778"/>
                </a:cubicBezTo>
                <a:cubicBezTo>
                  <a:pt x="6662" y="21023"/>
                  <a:pt x="6733" y="20954"/>
                  <a:pt x="6948" y="20925"/>
                </a:cubicBezTo>
                <a:cubicBezTo>
                  <a:pt x="7243" y="20876"/>
                  <a:pt x="7565" y="20876"/>
                  <a:pt x="7788" y="21121"/>
                </a:cubicBezTo>
                <a:cubicBezTo>
                  <a:pt x="7860" y="21189"/>
                  <a:pt x="7860" y="21189"/>
                  <a:pt x="7860" y="21189"/>
                </a:cubicBezTo>
                <a:cubicBezTo>
                  <a:pt x="7994" y="21502"/>
                  <a:pt x="8271" y="21375"/>
                  <a:pt x="8467" y="20906"/>
                </a:cubicBezTo>
                <a:cubicBezTo>
                  <a:pt x="8467" y="20906"/>
                  <a:pt x="8745" y="20260"/>
                  <a:pt x="9040" y="19507"/>
                </a:cubicBezTo>
                <a:cubicBezTo>
                  <a:pt x="9326" y="18774"/>
                  <a:pt x="9817" y="18099"/>
                  <a:pt x="10309" y="17513"/>
                </a:cubicBezTo>
                <a:cubicBezTo>
                  <a:pt x="10515" y="17268"/>
                  <a:pt x="10774" y="17121"/>
                  <a:pt x="10953" y="16848"/>
                </a:cubicBezTo>
                <a:cubicBezTo>
                  <a:pt x="11150" y="16544"/>
                  <a:pt x="11302" y="16173"/>
                  <a:pt x="11319" y="15792"/>
                </a:cubicBezTo>
                <a:cubicBezTo>
                  <a:pt x="11337" y="15508"/>
                  <a:pt x="11284" y="15195"/>
                  <a:pt x="11123" y="14970"/>
                </a:cubicBezTo>
                <a:cubicBezTo>
                  <a:pt x="10953" y="14716"/>
                  <a:pt x="10738" y="14579"/>
                  <a:pt x="10488" y="14442"/>
                </a:cubicBezTo>
                <a:close/>
                <a:moveTo>
                  <a:pt x="7117" y="16701"/>
                </a:moveTo>
                <a:cubicBezTo>
                  <a:pt x="7484" y="16261"/>
                  <a:pt x="7842" y="15821"/>
                  <a:pt x="8208" y="15381"/>
                </a:cubicBezTo>
                <a:cubicBezTo>
                  <a:pt x="8351" y="15215"/>
                  <a:pt x="8593" y="14990"/>
                  <a:pt x="8727" y="14765"/>
                </a:cubicBezTo>
                <a:cubicBezTo>
                  <a:pt x="8763" y="14716"/>
                  <a:pt x="8789" y="14667"/>
                  <a:pt x="8807" y="14608"/>
                </a:cubicBezTo>
                <a:cubicBezTo>
                  <a:pt x="9040" y="13895"/>
                  <a:pt x="7868" y="13650"/>
                  <a:pt x="7421" y="13455"/>
                </a:cubicBezTo>
                <a:cubicBezTo>
                  <a:pt x="6983" y="13259"/>
                  <a:pt x="6241" y="12985"/>
                  <a:pt x="5794" y="12829"/>
                </a:cubicBezTo>
                <a:cubicBezTo>
                  <a:pt x="5794" y="12829"/>
                  <a:pt x="5562" y="12751"/>
                  <a:pt x="5213" y="12604"/>
                </a:cubicBezTo>
                <a:cubicBezTo>
                  <a:pt x="4221" y="12193"/>
                  <a:pt x="1726" y="10971"/>
                  <a:pt x="1628" y="13063"/>
                </a:cubicBezTo>
                <a:cubicBezTo>
                  <a:pt x="1601" y="13611"/>
                  <a:pt x="1834" y="14159"/>
                  <a:pt x="1977" y="14667"/>
                </a:cubicBezTo>
                <a:cubicBezTo>
                  <a:pt x="2254" y="15655"/>
                  <a:pt x="2853" y="16720"/>
                  <a:pt x="3649" y="17297"/>
                </a:cubicBezTo>
                <a:cubicBezTo>
                  <a:pt x="4087" y="17610"/>
                  <a:pt x="4569" y="17630"/>
                  <a:pt x="5079" y="17591"/>
                </a:cubicBezTo>
                <a:cubicBezTo>
                  <a:pt x="5946" y="17503"/>
                  <a:pt x="6510" y="17454"/>
                  <a:pt x="7117" y="1670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6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1" name="Freeform 66"/>
          <p:cNvSpPr/>
          <p:nvPr/>
        </p:nvSpPr>
        <p:spPr>
          <a:xfrm>
            <a:off x="5752236" y="3419520"/>
            <a:ext cx="810866" cy="34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4" h="20125" extrusionOk="0">
                <a:moveTo>
                  <a:pt x="20981" y="8858"/>
                </a:moveTo>
                <a:cubicBezTo>
                  <a:pt x="20981" y="8858"/>
                  <a:pt x="20981" y="8858"/>
                  <a:pt x="20981" y="8858"/>
                </a:cubicBezTo>
                <a:cubicBezTo>
                  <a:pt x="20577" y="4872"/>
                  <a:pt x="20577" y="4872"/>
                  <a:pt x="20577" y="4872"/>
                </a:cubicBezTo>
                <a:cubicBezTo>
                  <a:pt x="20208" y="1395"/>
                  <a:pt x="18838" y="-737"/>
                  <a:pt x="17504" y="236"/>
                </a:cubicBezTo>
                <a:cubicBezTo>
                  <a:pt x="13324" y="3203"/>
                  <a:pt x="13324" y="3203"/>
                  <a:pt x="13324" y="3203"/>
                </a:cubicBezTo>
                <a:cubicBezTo>
                  <a:pt x="12464" y="3805"/>
                  <a:pt x="11849" y="5521"/>
                  <a:pt x="11586" y="7560"/>
                </a:cubicBezTo>
                <a:cubicBezTo>
                  <a:pt x="9373" y="7560"/>
                  <a:pt x="9373" y="7560"/>
                  <a:pt x="9373" y="7560"/>
                </a:cubicBezTo>
                <a:cubicBezTo>
                  <a:pt x="9110" y="4872"/>
                  <a:pt x="9110" y="4872"/>
                  <a:pt x="9110" y="4872"/>
                </a:cubicBezTo>
                <a:cubicBezTo>
                  <a:pt x="8741" y="1395"/>
                  <a:pt x="7371" y="-737"/>
                  <a:pt x="6036" y="236"/>
                </a:cubicBezTo>
                <a:cubicBezTo>
                  <a:pt x="1857" y="3203"/>
                  <a:pt x="1857" y="3203"/>
                  <a:pt x="1857" y="3203"/>
                </a:cubicBezTo>
                <a:cubicBezTo>
                  <a:pt x="522" y="4130"/>
                  <a:pt x="-268" y="7745"/>
                  <a:pt x="83" y="11268"/>
                </a:cubicBezTo>
                <a:cubicBezTo>
                  <a:pt x="487" y="15254"/>
                  <a:pt x="487" y="15254"/>
                  <a:pt x="487" y="15254"/>
                </a:cubicBezTo>
                <a:cubicBezTo>
                  <a:pt x="663" y="16923"/>
                  <a:pt x="1084" y="18360"/>
                  <a:pt x="1664" y="19241"/>
                </a:cubicBezTo>
                <a:cubicBezTo>
                  <a:pt x="2243" y="20121"/>
                  <a:pt x="2911" y="20353"/>
                  <a:pt x="3560" y="19890"/>
                </a:cubicBezTo>
                <a:cubicBezTo>
                  <a:pt x="7740" y="16923"/>
                  <a:pt x="7740" y="16923"/>
                  <a:pt x="7740" y="16923"/>
                </a:cubicBezTo>
                <a:cubicBezTo>
                  <a:pt x="8109" y="16691"/>
                  <a:pt x="8442" y="16181"/>
                  <a:pt x="8723" y="15533"/>
                </a:cubicBezTo>
                <a:cubicBezTo>
                  <a:pt x="7845" y="13910"/>
                  <a:pt x="6704" y="13169"/>
                  <a:pt x="6019" y="13030"/>
                </a:cubicBezTo>
                <a:cubicBezTo>
                  <a:pt x="3069" y="15115"/>
                  <a:pt x="3069" y="15115"/>
                  <a:pt x="3069" y="15115"/>
                </a:cubicBezTo>
                <a:cubicBezTo>
                  <a:pt x="2911" y="15208"/>
                  <a:pt x="2735" y="15162"/>
                  <a:pt x="2594" y="14930"/>
                </a:cubicBezTo>
                <a:cubicBezTo>
                  <a:pt x="2454" y="14698"/>
                  <a:pt x="2349" y="14374"/>
                  <a:pt x="2313" y="13957"/>
                </a:cubicBezTo>
                <a:cubicBezTo>
                  <a:pt x="1910" y="9970"/>
                  <a:pt x="1910" y="9970"/>
                  <a:pt x="1910" y="9970"/>
                </a:cubicBezTo>
                <a:cubicBezTo>
                  <a:pt x="1822" y="9090"/>
                  <a:pt x="2015" y="8209"/>
                  <a:pt x="2349" y="7977"/>
                </a:cubicBezTo>
                <a:cubicBezTo>
                  <a:pt x="6528" y="5011"/>
                  <a:pt x="6528" y="5011"/>
                  <a:pt x="6528" y="5011"/>
                </a:cubicBezTo>
                <a:cubicBezTo>
                  <a:pt x="6862" y="4779"/>
                  <a:pt x="7195" y="5289"/>
                  <a:pt x="7283" y="6169"/>
                </a:cubicBezTo>
                <a:cubicBezTo>
                  <a:pt x="7283" y="6169"/>
                  <a:pt x="7353" y="6818"/>
                  <a:pt x="7424" y="7560"/>
                </a:cubicBezTo>
                <a:cubicBezTo>
                  <a:pt x="6809" y="7560"/>
                  <a:pt x="6809" y="7560"/>
                  <a:pt x="6809" y="7560"/>
                </a:cubicBezTo>
                <a:cubicBezTo>
                  <a:pt x="6282" y="7560"/>
                  <a:pt x="5861" y="8672"/>
                  <a:pt x="5861" y="10063"/>
                </a:cubicBezTo>
                <a:cubicBezTo>
                  <a:pt x="5861" y="11454"/>
                  <a:pt x="6282" y="12566"/>
                  <a:pt x="6809" y="12566"/>
                </a:cubicBezTo>
                <a:cubicBezTo>
                  <a:pt x="14255" y="12566"/>
                  <a:pt x="14255" y="12566"/>
                  <a:pt x="14255" y="12566"/>
                </a:cubicBezTo>
                <a:cubicBezTo>
                  <a:pt x="14782" y="12566"/>
                  <a:pt x="15203" y="11454"/>
                  <a:pt x="15203" y="10063"/>
                </a:cubicBezTo>
                <a:cubicBezTo>
                  <a:pt x="15203" y="8765"/>
                  <a:pt x="14834" y="7745"/>
                  <a:pt x="14360" y="7606"/>
                </a:cubicBezTo>
                <a:cubicBezTo>
                  <a:pt x="17995" y="5011"/>
                  <a:pt x="17995" y="5011"/>
                  <a:pt x="17995" y="5011"/>
                </a:cubicBezTo>
                <a:cubicBezTo>
                  <a:pt x="18329" y="4779"/>
                  <a:pt x="18663" y="5289"/>
                  <a:pt x="18751" y="6169"/>
                </a:cubicBezTo>
                <a:cubicBezTo>
                  <a:pt x="19154" y="10156"/>
                  <a:pt x="19154" y="10156"/>
                  <a:pt x="19154" y="10156"/>
                </a:cubicBezTo>
                <a:cubicBezTo>
                  <a:pt x="19242" y="11036"/>
                  <a:pt x="19049" y="11917"/>
                  <a:pt x="18715" y="12149"/>
                </a:cubicBezTo>
                <a:cubicBezTo>
                  <a:pt x="14536" y="15115"/>
                  <a:pt x="14536" y="15115"/>
                  <a:pt x="14536" y="15115"/>
                </a:cubicBezTo>
                <a:cubicBezTo>
                  <a:pt x="14202" y="15347"/>
                  <a:pt x="13869" y="14791"/>
                  <a:pt x="13781" y="13957"/>
                </a:cubicBezTo>
                <a:cubicBezTo>
                  <a:pt x="13728" y="13354"/>
                  <a:pt x="13728" y="13354"/>
                  <a:pt x="13728" y="13354"/>
                </a:cubicBezTo>
                <a:cubicBezTo>
                  <a:pt x="13166" y="13678"/>
                  <a:pt x="12516" y="14281"/>
                  <a:pt x="11954" y="15208"/>
                </a:cubicBezTo>
                <a:cubicBezTo>
                  <a:pt x="11954" y="15254"/>
                  <a:pt x="11954" y="15254"/>
                  <a:pt x="11954" y="15254"/>
                </a:cubicBezTo>
                <a:cubicBezTo>
                  <a:pt x="12323" y="18731"/>
                  <a:pt x="13693" y="20863"/>
                  <a:pt x="15028" y="19890"/>
                </a:cubicBezTo>
                <a:cubicBezTo>
                  <a:pt x="19207" y="16923"/>
                  <a:pt x="19207" y="16923"/>
                  <a:pt x="19207" y="16923"/>
                </a:cubicBezTo>
                <a:cubicBezTo>
                  <a:pt x="20542" y="15996"/>
                  <a:pt x="21332" y="12381"/>
                  <a:pt x="20981" y="8858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2" name="TextBox 17"/>
          <p:cNvSpPr txBox="1"/>
          <p:nvPr/>
        </p:nvSpPr>
        <p:spPr>
          <a:xfrm>
            <a:off x="1816366" y="5077370"/>
            <a:ext cx="351657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传感器技术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3" name="TextBox 17"/>
          <p:cNvSpPr txBox="1"/>
          <p:nvPr/>
        </p:nvSpPr>
        <p:spPr>
          <a:xfrm>
            <a:off x="7943311" y="4970512"/>
            <a:ext cx="35165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工程制图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4" name="TextBox 17"/>
          <p:cNvSpPr txBox="1"/>
          <p:nvPr/>
        </p:nvSpPr>
        <p:spPr>
          <a:xfrm>
            <a:off x="5737699" y="4931389"/>
            <a:ext cx="351657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数字电路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模拟电路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微软雅黑"/>
            </a:endParaRPr>
          </a:p>
        </p:txBody>
      </p:sp>
      <p:sp>
        <p:nvSpPr>
          <p:cNvPr id="446" name="TextBox 17"/>
          <p:cNvSpPr txBox="1"/>
          <p:nvPr/>
        </p:nvSpPr>
        <p:spPr>
          <a:xfrm>
            <a:off x="3601942" y="4970512"/>
            <a:ext cx="351657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信号与系统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7" name="TextBox 17"/>
          <p:cNvSpPr txBox="1"/>
          <p:nvPr/>
        </p:nvSpPr>
        <p:spPr>
          <a:xfrm>
            <a:off x="3953598" y="4970507"/>
            <a:ext cx="35165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微机原理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8" name="TextBox 17"/>
          <p:cNvSpPr txBox="1"/>
          <p:nvPr/>
        </p:nvSpPr>
        <p:spPr>
          <a:xfrm>
            <a:off x="2290771" y="5024578"/>
            <a:ext cx="351657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 smtClean="0">
                <a:latin typeface="微软雅黑"/>
                <a:ea typeface="微软雅黑"/>
                <a:cs typeface="微软雅黑"/>
                <a:sym typeface="微软雅黑"/>
              </a:rPr>
              <a:t>自动</a:t>
            </a:r>
            <a:r>
              <a:rPr lang="zh-CN" altLang="en-US" b="0" dirty="0" smtClean="0">
                <a:latin typeface="微软雅黑"/>
                <a:ea typeface="微软雅黑"/>
                <a:cs typeface="微软雅黑"/>
                <a:sym typeface="微软雅黑"/>
              </a:rPr>
              <a:t>检测技术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9" name="TextBox 17"/>
          <p:cNvSpPr txBox="1"/>
          <p:nvPr/>
        </p:nvSpPr>
        <p:spPr>
          <a:xfrm>
            <a:off x="7567720" y="4970512"/>
            <a:ext cx="351657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>
                <a:latin typeface="微软雅黑"/>
                <a:ea typeface="微软雅黑"/>
                <a:cs typeface="微软雅黑"/>
                <a:sym typeface="微软雅黑"/>
              </a:rPr>
              <a:t>机械设计基础</a:t>
            </a:r>
          </a:p>
        </p:txBody>
      </p:sp>
      <p:sp>
        <p:nvSpPr>
          <p:cNvPr id="450" name="TextBox 17"/>
          <p:cNvSpPr txBox="1"/>
          <p:nvPr/>
        </p:nvSpPr>
        <p:spPr>
          <a:xfrm>
            <a:off x="4328136" y="4988038"/>
            <a:ext cx="351657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单片机原理与应用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51" name="TextBox 17"/>
          <p:cNvSpPr txBox="1"/>
          <p:nvPr/>
        </p:nvSpPr>
        <p:spPr>
          <a:xfrm>
            <a:off x="8367003" y="4970512"/>
            <a:ext cx="351657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lang="en-US" altLang="zh-CN" b="0" dirty="0" smtClean="0">
                <a:latin typeface="微软雅黑"/>
                <a:ea typeface="微软雅黑"/>
                <a:cs typeface="微软雅黑"/>
                <a:sym typeface="微软雅黑"/>
              </a:rPr>
              <a:t>CAD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52" name="TextBox 17"/>
          <p:cNvSpPr txBox="1"/>
          <p:nvPr/>
        </p:nvSpPr>
        <p:spPr>
          <a:xfrm>
            <a:off x="6188876" y="4931390"/>
            <a:ext cx="35165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>
                <a:latin typeface="微软雅黑"/>
                <a:ea typeface="微软雅黑"/>
                <a:cs typeface="微软雅黑"/>
                <a:sym typeface="微软雅黑"/>
              </a:rPr>
              <a:t>电路基础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 dirty="0"/>
          </a:p>
        </p:txBody>
      </p:sp>
      <p:sp>
        <p:nvSpPr>
          <p:cNvPr id="43" name="Straight Arrow Connector 40"/>
          <p:cNvSpPr/>
          <p:nvPr/>
        </p:nvSpPr>
        <p:spPr>
          <a:xfrm rot="10800000">
            <a:off x="2987086" y="4271882"/>
            <a:ext cx="48336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0" animBg="1"/>
      <p:bldP spid="453" grpId="0" animBg="1"/>
      <p:bldP spid="454" grpId="0" animBg="1"/>
      <p:bldP spid="455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126277" y="1338064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58" name="TextBox 17"/>
          <p:cNvSpPr txBox="1"/>
          <p:nvPr/>
        </p:nvSpPr>
        <p:spPr>
          <a:xfrm>
            <a:off x="2880549" y="1526778"/>
            <a:ext cx="590793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如何学习这门课程？</a:t>
            </a:r>
          </a:p>
        </p:txBody>
      </p:sp>
      <p:grpSp>
        <p:nvGrpSpPr>
          <p:cNvPr id="461" name="成组"/>
          <p:cNvGrpSpPr/>
          <p:nvPr/>
        </p:nvGrpSpPr>
        <p:grpSpPr>
          <a:xfrm>
            <a:off x="412143" y="2562298"/>
            <a:ext cx="3783110" cy="2267639"/>
            <a:chOff x="0" y="0"/>
            <a:chExt cx="3783109" cy="2267638"/>
          </a:xfrm>
        </p:grpSpPr>
        <p:pic>
          <p:nvPicPr>
            <p:cNvPr id="459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5355"/>
            <a:stretch>
              <a:fillRect/>
            </a:stretch>
          </p:blipFill>
          <p:spPr>
            <a:xfrm>
              <a:off x="0" y="0"/>
              <a:ext cx="1937365" cy="2267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0" name="TextBox 17"/>
            <p:cNvSpPr txBox="1"/>
            <p:nvPr/>
          </p:nvSpPr>
          <p:spPr>
            <a:xfrm>
              <a:off x="1494278" y="261918"/>
              <a:ext cx="2288832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记公式！</a:t>
              </a:r>
            </a:p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背定理！！</a:t>
              </a:r>
            </a:p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做习题！！！</a:t>
              </a:r>
            </a:p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考试！！！！！</a:t>
              </a:r>
            </a:p>
          </p:txBody>
        </p:sp>
      </p:grpSp>
      <p:grpSp>
        <p:nvGrpSpPr>
          <p:cNvPr id="464" name="组合 7"/>
          <p:cNvGrpSpPr/>
          <p:nvPr/>
        </p:nvGrpSpPr>
        <p:grpSpPr>
          <a:xfrm>
            <a:off x="4399044" y="2830198"/>
            <a:ext cx="3704306" cy="2005161"/>
            <a:chOff x="0" y="0"/>
            <a:chExt cx="3704304" cy="2005159"/>
          </a:xfrm>
        </p:grpSpPr>
        <p:sp>
          <p:nvSpPr>
            <p:cNvPr id="462" name="TextBox 17"/>
            <p:cNvSpPr txBox="1"/>
            <p:nvPr/>
          </p:nvSpPr>
          <p:spPr>
            <a:xfrm>
              <a:off x="1391437" y="0"/>
              <a:ext cx="2312868" cy="2005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聊聊天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动动脑子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把先前的知识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用起来</a:t>
              </a:r>
            </a:p>
          </p:txBody>
        </p:sp>
        <p:pic>
          <p:nvPicPr>
            <p:cNvPr id="463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1691"/>
              <a:ext cx="1248549" cy="1262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7" name="组合 13"/>
          <p:cNvGrpSpPr/>
          <p:nvPr/>
        </p:nvGrpSpPr>
        <p:grpSpPr>
          <a:xfrm>
            <a:off x="4254128" y="5179086"/>
            <a:ext cx="4242980" cy="2966531"/>
            <a:chOff x="0" y="0"/>
            <a:chExt cx="4242978" cy="2966529"/>
          </a:xfrm>
        </p:grpSpPr>
        <p:pic>
          <p:nvPicPr>
            <p:cNvPr id="465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05312" y="0"/>
              <a:ext cx="2032356" cy="2150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TextBox 17"/>
            <p:cNvSpPr txBox="1"/>
            <p:nvPr/>
          </p:nvSpPr>
          <p:spPr>
            <a:xfrm>
              <a:off x="0" y="2224067"/>
              <a:ext cx="4242979" cy="742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2800"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 b="1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完成一项课程设计</a:t>
              </a:r>
            </a:p>
          </p:txBody>
        </p:sp>
      </p:grpSp>
      <p:grpSp>
        <p:nvGrpSpPr>
          <p:cNvPr id="470" name="组合 11"/>
          <p:cNvGrpSpPr/>
          <p:nvPr/>
        </p:nvGrpSpPr>
        <p:grpSpPr>
          <a:xfrm>
            <a:off x="8307140" y="2725139"/>
            <a:ext cx="3301214" cy="2824543"/>
            <a:chOff x="0" y="0"/>
            <a:chExt cx="3301213" cy="2824541"/>
          </a:xfrm>
        </p:grpSpPr>
        <p:pic>
          <p:nvPicPr>
            <p:cNvPr id="468" name="Picture 5" descr="Picture 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flipH="1">
              <a:off x="0" y="132290"/>
              <a:ext cx="1290662" cy="1484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9" name="TextBox 17"/>
            <p:cNvSpPr txBox="1"/>
            <p:nvPr/>
          </p:nvSpPr>
          <p:spPr>
            <a:xfrm>
              <a:off x="1290661" y="0"/>
              <a:ext cx="2010553" cy="2824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程序</a:t>
              </a:r>
              <a:r>
                <a:t>设计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数字电路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模拟电路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信号与系统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单片机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t>……</a:t>
              </a:r>
            </a:p>
          </p:txBody>
        </p:sp>
      </p:grpSp>
      <p:sp>
        <p:nvSpPr>
          <p:cNvPr id="471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sp>
        <p:nvSpPr>
          <p:cNvPr id="474" name="铁路平交道"/>
          <p:cNvSpPr/>
          <p:nvPr/>
        </p:nvSpPr>
        <p:spPr>
          <a:xfrm>
            <a:off x="1466239" y="333440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5865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animBg="1" advAuto="0"/>
      <p:bldP spid="464" grpId="0" animBg="1" advAuto="0"/>
      <p:bldP spid="467" grpId="0" animBg="1" advAuto="0"/>
      <p:bldP spid="470" grpId="0" animBg="1" advAuto="0"/>
      <p:bldP spid="474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126277" y="1338064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58" name="TextBox 17"/>
          <p:cNvSpPr txBox="1"/>
          <p:nvPr/>
        </p:nvSpPr>
        <p:spPr>
          <a:xfrm>
            <a:off x="2880549" y="1526778"/>
            <a:ext cx="590793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如何学习这门课程？</a:t>
            </a:r>
          </a:p>
        </p:txBody>
      </p:sp>
      <p:sp>
        <p:nvSpPr>
          <p:cNvPr id="471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sp>
        <p:nvSpPr>
          <p:cNvPr id="472" name="考核方式"/>
          <p:cNvSpPr txBox="1"/>
          <p:nvPr/>
        </p:nvSpPr>
        <p:spPr>
          <a:xfrm>
            <a:off x="654548" y="2794220"/>
            <a:ext cx="1689101" cy="685801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dirty="0" err="1"/>
              <a:t>考核方式</a:t>
            </a:r>
            <a:endParaRPr dirty="0"/>
          </a:p>
        </p:txBody>
      </p:sp>
      <p:sp>
        <p:nvSpPr>
          <p:cNvPr id="473" name="课程设计（2人一组）  70%…"/>
          <p:cNvSpPr txBox="1"/>
          <p:nvPr/>
        </p:nvSpPr>
        <p:spPr>
          <a:xfrm>
            <a:off x="518957" y="3649516"/>
            <a:ext cx="10631115" cy="55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4" indent="-333374" algn="l">
              <a:lnSpc>
                <a:spcPct val="150000"/>
              </a:lnSpc>
              <a:buSzPct val="100000"/>
              <a:buBlip>
                <a:blip r:embed="rId3"/>
              </a:buBlip>
              <a:defRPr sz="2800"/>
            </a:pPr>
            <a:r>
              <a:rPr sz="3600" dirty="0" err="1"/>
              <a:t>课程设计（</a:t>
            </a:r>
            <a:r>
              <a:rPr sz="3600" dirty="0" err="1" smtClean="0"/>
              <a:t>2</a:t>
            </a:r>
            <a:r>
              <a:rPr lang="en-US" altLang="zh-CN" sz="3600" dirty="0" err="1" smtClean="0"/>
              <a:t>-3</a:t>
            </a:r>
            <a:r>
              <a:rPr sz="3600" dirty="0" err="1" smtClean="0"/>
              <a:t>人一组</a:t>
            </a:r>
            <a:r>
              <a:rPr sz="3600" dirty="0"/>
              <a:t>）  </a:t>
            </a:r>
            <a:r>
              <a:rPr lang="en-US" sz="3600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rPr sz="3600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%</a:t>
            </a:r>
          </a:p>
          <a:p>
            <a:pPr lvl="8" indent="4699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第</a:t>
            </a:r>
            <a:r>
              <a:rPr lang="en-US" sz="3200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周</a:t>
            </a:r>
            <a:r>
              <a:rPr sz="3200" dirty="0" err="1" smtClean="0"/>
              <a:t>完成课程设计的</a:t>
            </a: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选题</a:t>
            </a:r>
            <a:r>
              <a:rPr sz="3200" dirty="0"/>
              <a:t>，</a:t>
            </a:r>
          </a:p>
          <a:p>
            <a:pPr lvl="8" indent="4699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sz="3200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在14周</a:t>
            </a:r>
            <a:r>
              <a:rPr sz="3200" dirty="0" err="1"/>
              <a:t>之前完成课程设计主体，</a:t>
            </a:r>
            <a:r>
              <a:rPr sz="3200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于</a:t>
            </a: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rPr lang="en-US"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6</a:t>
            </a:r>
            <a:r>
              <a:rPr sz="3200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/</a:t>
            </a: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rPr lang="en-US"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</a:t>
            </a: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周</a:t>
            </a:r>
            <a:r>
              <a:rPr sz="3200" dirty="0" err="1" smtClean="0"/>
              <a:t>课上展示发布</a:t>
            </a:r>
            <a:endParaRPr sz="3200" dirty="0"/>
          </a:p>
          <a:p>
            <a:pPr marL="333374" indent="-333374" algn="l">
              <a:lnSpc>
                <a:spcPct val="150000"/>
              </a:lnSpc>
              <a:buSzPct val="100000"/>
              <a:buBlip>
                <a:blip r:embed="rId3"/>
              </a:buBlip>
              <a:defRPr sz="2800"/>
            </a:pPr>
            <a:r>
              <a:rPr sz="3600" dirty="0" err="1"/>
              <a:t>期末考试</a:t>
            </a:r>
            <a:r>
              <a:rPr sz="3600" dirty="0"/>
              <a:t>   </a:t>
            </a:r>
            <a:r>
              <a:rPr lang="en-US" sz="3600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rPr sz="3600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%</a:t>
            </a:r>
          </a:p>
          <a:p>
            <a:pPr marL="333374" indent="-333374" algn="l">
              <a:lnSpc>
                <a:spcPct val="150000"/>
              </a:lnSpc>
              <a:buSzPct val="100000"/>
              <a:buBlip>
                <a:blip r:embed="rId3"/>
              </a:buBlip>
              <a:defRPr sz="2800"/>
            </a:pPr>
            <a:r>
              <a:rPr sz="3600" dirty="0" err="1"/>
              <a:t>附加奖惩分</a:t>
            </a:r>
            <a:endParaRPr sz="3600" dirty="0"/>
          </a:p>
          <a:p>
            <a:pPr indent="4445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lang="zh-CN" altLang="en-US" sz="3200" dirty="0" smtClean="0"/>
              <a:t>优秀课程设计 </a:t>
            </a:r>
            <a:r>
              <a:rPr lang="en-US" altLang="zh-CN" sz="3200" dirty="0" smtClean="0"/>
              <a:t>+5</a:t>
            </a:r>
            <a:endParaRPr sz="3200" dirty="0"/>
          </a:p>
          <a:p>
            <a:pPr indent="4445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lang="zh-CN" altLang="en-US" sz="3200" dirty="0" smtClean="0"/>
              <a:t>无辜旷课</a:t>
            </a:r>
            <a:r>
              <a:rPr lang="en-US" altLang="zh-CN" sz="3200" dirty="0" smtClean="0"/>
              <a:t>-10</a:t>
            </a:r>
            <a:r>
              <a:rPr lang="zh-CN" altLang="en-US" sz="3200" dirty="0" smtClean="0"/>
              <a:t>、</a:t>
            </a:r>
            <a:r>
              <a:rPr sz="3200" dirty="0" err="1" smtClean="0"/>
              <a:t>看手机</a:t>
            </a:r>
            <a:r>
              <a:rPr lang="zh-CN" altLang="en-US" sz="3200" dirty="0" smtClean="0"/>
              <a:t>玩游戏</a:t>
            </a:r>
            <a:r>
              <a:rPr lang="en-US" altLang="zh-CN" sz="3200" dirty="0" smtClean="0"/>
              <a:t>-10</a:t>
            </a:r>
            <a:r>
              <a:rPr lang="en-US" altLang="zh-CN" sz="3200" dirty="0"/>
              <a:t> </a:t>
            </a:r>
            <a:r>
              <a:rPr lang="zh-CN" altLang="en-US" sz="3200" dirty="0" smtClean="0"/>
              <a:t>等等</a:t>
            </a:r>
            <a:endParaRPr sz="3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5" animBg="1" advAuto="0"/>
      <p:bldP spid="473" grpId="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77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78" name="TextBox 17"/>
          <p:cNvSpPr txBox="1"/>
          <p:nvPr/>
        </p:nvSpPr>
        <p:spPr>
          <a:xfrm>
            <a:off x="4042171" y="1477019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79" name="综合所学知识及本课程内容，设计一个检测系统，实现以下要求："/>
          <p:cNvSpPr txBox="1"/>
          <p:nvPr/>
        </p:nvSpPr>
        <p:spPr>
          <a:xfrm>
            <a:off x="572721" y="2546121"/>
            <a:ext cx="895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综合所学知识及本课程内容，设计一个检测系统，实现以下要求：</a:t>
            </a:r>
          </a:p>
        </p:txBody>
      </p:sp>
      <p:sp>
        <p:nvSpPr>
          <p:cNvPr id="480" name="1.解决1-2个实际问题…"/>
          <p:cNvSpPr txBox="1"/>
          <p:nvPr/>
        </p:nvSpPr>
        <p:spPr>
          <a:xfrm>
            <a:off x="920648" y="3051527"/>
            <a:ext cx="1067135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1.解决1-2个实际问题</a:t>
            </a:r>
            <a:endParaRPr dirty="0"/>
          </a:p>
          <a:p>
            <a:pPr algn="l"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2.完成包括</a:t>
            </a:r>
            <a:r>
              <a:rPr dirty="0" err="1">
                <a:solidFill>
                  <a:srgbClr val="00A2FF"/>
                </a:solidFill>
              </a:rPr>
              <a:t>传感器</a:t>
            </a:r>
            <a:r>
              <a:rPr dirty="0" err="1"/>
              <a:t>、</a:t>
            </a:r>
            <a:r>
              <a:rPr sz="2800" b="0" dirty="0" err="1">
                <a:solidFill>
                  <a:srgbClr val="00A2FF"/>
                </a:solidFill>
                <a:latin typeface="华文楷体"/>
                <a:ea typeface="华文楷体"/>
                <a:cs typeface="华文楷体"/>
              </a:rPr>
              <a:t>电路设计</a:t>
            </a:r>
            <a:r>
              <a:rPr dirty="0" err="1"/>
              <a:t>、</a:t>
            </a:r>
            <a:r>
              <a:rPr sz="2800" b="0" dirty="0" err="1">
                <a:solidFill>
                  <a:srgbClr val="00A2FF"/>
                </a:solidFill>
                <a:latin typeface="华文楷体"/>
                <a:ea typeface="华文楷体"/>
                <a:cs typeface="华文楷体"/>
              </a:rPr>
              <a:t>单片机</a:t>
            </a:r>
            <a:r>
              <a:rPr dirty="0" err="1"/>
              <a:t>、</a:t>
            </a:r>
            <a:r>
              <a:rPr sz="2800" b="0" dirty="0" err="1">
                <a:solidFill>
                  <a:srgbClr val="00A2FF"/>
                </a:solidFill>
                <a:latin typeface="华文楷体"/>
                <a:ea typeface="华文楷体"/>
                <a:cs typeface="华文楷体"/>
              </a:rPr>
              <a:t>显示单元</a:t>
            </a:r>
            <a:r>
              <a:rPr dirty="0" err="1"/>
              <a:t>的选型及方案设计</a:t>
            </a:r>
            <a:endParaRPr dirty="0"/>
          </a:p>
        </p:txBody>
      </p:sp>
      <p:sp>
        <p:nvSpPr>
          <p:cNvPr id="481" name="成绩构成"/>
          <p:cNvSpPr txBox="1"/>
          <p:nvPr/>
        </p:nvSpPr>
        <p:spPr>
          <a:xfrm>
            <a:off x="565596" y="4134471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成绩构成</a:t>
            </a:r>
          </a:p>
        </p:txBody>
      </p:sp>
      <p:graphicFrame>
        <p:nvGraphicFramePr>
          <p:cNvPr id="482" name="表格"/>
          <p:cNvGraphicFramePr/>
          <p:nvPr>
            <p:extLst>
              <p:ext uri="{D42A27DB-BD31-4B8C-83A1-F6EECF244321}">
                <p14:modId xmlns:p14="http://schemas.microsoft.com/office/powerpoint/2010/main" val="2060000933"/>
              </p:ext>
            </p:extLst>
          </p:nvPr>
        </p:nvGraphicFramePr>
        <p:xfrm>
          <a:off x="1165708" y="4739649"/>
          <a:ext cx="10364204" cy="182595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105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29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 err="1">
                          <a:sym typeface="Helvetica Neue"/>
                        </a:rPr>
                        <a:t>设计报告</a:t>
                      </a:r>
                      <a:endParaRPr sz="22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sym typeface="Helvetica Neue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914400">
                        <a:defRPr sz="1800"/>
                      </a:pPr>
                      <a:r>
                        <a:rPr sz="2200" b="1" dirty="0" err="1">
                          <a:solidFill>
                            <a:srgbClr val="FF0000"/>
                          </a:solidFill>
                          <a:sym typeface="Helvetica Neue"/>
                        </a:rPr>
                        <a:t>设计目标，设计方案、具体部件的选择及原理设计，调试中出现的问题及修改，心得体会</a:t>
                      </a:r>
                      <a:endParaRPr sz="2200" b="1" dirty="0">
                        <a:solidFill>
                          <a:srgbClr val="FF0000"/>
                        </a:solidFill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9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 err="1">
                          <a:sym typeface="Helvetica Neue"/>
                        </a:rPr>
                        <a:t>现场展示</a:t>
                      </a:r>
                      <a:endParaRPr sz="22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sym typeface="Helvetica Neue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b="1" dirty="0" err="1">
                          <a:solidFill>
                            <a:srgbClr val="FF0000"/>
                          </a:solidFill>
                          <a:sym typeface="Helvetica Neue"/>
                        </a:rPr>
                        <a:t>ppt讲演及实物展示</a:t>
                      </a:r>
                      <a:endParaRPr sz="2200" b="1" dirty="0">
                        <a:solidFill>
                          <a:srgbClr val="FF0000"/>
                        </a:solidFill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3" name="优：项目难度适中、研究方案合理、完成实物制作且达到预期效果…"/>
          <p:cNvSpPr txBox="1"/>
          <p:nvPr/>
        </p:nvSpPr>
        <p:spPr>
          <a:xfrm>
            <a:off x="1165708" y="6944944"/>
            <a:ext cx="9038236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 err="1"/>
              <a:t>优：项目难度适中、研究方案合理、完成实物制作且达到预期效果</a:t>
            </a:r>
            <a:endParaRPr dirty="0"/>
          </a:p>
          <a:p>
            <a:pPr algn="l"/>
            <a:r>
              <a:rPr dirty="0" err="1"/>
              <a:t>良：项目难度适中、研究方案合理、实物接近达到预期效果</a:t>
            </a:r>
            <a:endParaRPr dirty="0"/>
          </a:p>
          <a:p>
            <a:pPr algn="l"/>
            <a:r>
              <a:rPr dirty="0" err="1"/>
              <a:t>中：项目难度适中、研究方案合理、已完成部分调试</a:t>
            </a:r>
            <a:endParaRPr dirty="0"/>
          </a:p>
          <a:p>
            <a:pPr algn="l"/>
            <a:r>
              <a:rPr dirty="0" err="1"/>
              <a:t>及格：项目难度适中、研究方案合理、报告完整</a:t>
            </a:r>
            <a:endParaRPr dirty="0"/>
          </a:p>
          <a:p>
            <a:pPr algn="l"/>
            <a:r>
              <a:rPr dirty="0" err="1"/>
              <a:t>不及格</a:t>
            </a:r>
            <a:r>
              <a:rPr dirty="0"/>
              <a:t>：。。。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1" animBg="1" advAuto="0"/>
      <p:bldP spid="480" grpId="2" animBg="1" advAuto="0"/>
      <p:bldP spid="481" grpId="3" animBg="1" advAuto="0"/>
      <p:bldP spid="482" grpId="4" advAuto="0"/>
      <p:bldP spid="483" grpId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332395" y="2611566"/>
            <a:ext cx="2034210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 smtClean="0"/>
              <a:t>参考</a:t>
            </a:r>
            <a:r>
              <a:rPr dirty="0" err="1" smtClean="0"/>
              <a:t>题目</a:t>
            </a:r>
            <a:r>
              <a:rPr dirty="0"/>
              <a:t>：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 dirty="0"/>
          </a:p>
        </p:txBody>
      </p:sp>
      <p:sp>
        <p:nvSpPr>
          <p:cNvPr id="13" name="1.解决1-2个实际问题…"/>
          <p:cNvSpPr txBox="1"/>
          <p:nvPr/>
        </p:nvSpPr>
        <p:spPr>
          <a:xfrm>
            <a:off x="1332395" y="3222476"/>
            <a:ext cx="11207750" cy="5919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smtClean="0"/>
              <a:t>1</a:t>
            </a:r>
            <a:r>
              <a:rPr lang="zh-CN" altLang="en-US" dirty="0" smtClean="0"/>
              <a:t>、报警系统（如水渗漏报警、火灾报警、电过载报警、近距离报警</a:t>
            </a:r>
            <a:r>
              <a:rPr lang="zh-CN" altLang="en-US" dirty="0"/>
              <a:t>等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smtClean="0"/>
              <a:t>2</a:t>
            </a:r>
            <a:r>
              <a:rPr lang="zh-CN" altLang="en-US" dirty="0" smtClean="0"/>
              <a:t>、计数系统（对通过某区域的物体、人进行</a:t>
            </a:r>
            <a:r>
              <a:rPr lang="zh-CN" altLang="en-US" dirty="0" smtClean="0"/>
              <a:t>计数、人民币计数等）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3</a:t>
            </a:r>
            <a:r>
              <a:rPr lang="zh-CN" altLang="en-US" dirty="0" smtClean="0"/>
              <a:t>、瑕疵检测系统（检测某特征的不一致性，如检测缺角人民币、不均匀导线等）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4</a:t>
            </a:r>
            <a:r>
              <a:rPr lang="zh-CN" altLang="en-US" dirty="0" smtClean="0"/>
              <a:t>、对人体的检测（如对触摸、通过甚至行动状态的检测等）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…</a:t>
            </a:r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注：</a:t>
            </a:r>
            <a:r>
              <a:rPr lang="zh-CN" altLang="en-US" dirty="0" smtClean="0"/>
              <a:t>所有的设计必须要有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现实</a:t>
            </a:r>
            <a:r>
              <a:rPr lang="zh-CN" altLang="en-US" dirty="0" smtClean="0"/>
              <a:t>中的应用场景对应，设计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以演示为主</a:t>
            </a:r>
            <a:r>
              <a:rPr lang="zh-CN" altLang="en-US" dirty="0" smtClean="0"/>
              <a:t>，不需要考虑的非常完备。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1" animBg="1" advAuto="0"/>
      <p:bldP spid="1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332394" y="2611566"/>
            <a:ext cx="2034211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/>
              <a:t>课设</a:t>
            </a:r>
            <a:r>
              <a:rPr lang="zh-CN" altLang="en-US" dirty="0" smtClean="0"/>
              <a:t>制作</a:t>
            </a:r>
            <a:r>
              <a:rPr dirty="0" smtClean="0"/>
              <a:t>：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 dirty="0"/>
          </a:p>
        </p:txBody>
      </p:sp>
      <p:sp>
        <p:nvSpPr>
          <p:cNvPr id="9" name="1.解决1-2个实际问题…"/>
          <p:cNvSpPr txBox="1"/>
          <p:nvPr/>
        </p:nvSpPr>
        <p:spPr>
          <a:xfrm>
            <a:off x="1332394" y="3288482"/>
            <a:ext cx="1120775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smtClean="0"/>
              <a:t>1</a:t>
            </a:r>
            <a:r>
              <a:rPr lang="zh-CN" altLang="en-US" dirty="0" smtClean="0"/>
              <a:t>、推荐采用</a:t>
            </a:r>
            <a:r>
              <a:rPr lang="en-US" altLang="zh-CN" dirty="0" err="1" smtClean="0"/>
              <a:t>Altium</a:t>
            </a:r>
            <a:r>
              <a:rPr lang="en-US" altLang="zh-CN" dirty="0" smtClean="0"/>
              <a:t> Designer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PCB</a:t>
            </a:r>
            <a:r>
              <a:rPr lang="zh-CN" altLang="en-US" dirty="0" smtClean="0"/>
              <a:t>的绘制并向打样工厂投板制作。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412" y="4622180"/>
            <a:ext cx="4048088" cy="4244450"/>
          </a:xfrm>
          <a:prstGeom prst="rect">
            <a:avLst/>
          </a:prstGeom>
        </p:spPr>
      </p:pic>
      <p:sp>
        <p:nvSpPr>
          <p:cNvPr id="5" name="AutoShape 2" descr="http://img2.imgtn.bdimg.com/it/u=3584380378,2392692296&amp;fm=26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94" y="4796395"/>
            <a:ext cx="5734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5804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 advAuto="0"/>
      <p:bldP spid="9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689</Words>
  <Application>Microsoft Office PowerPoint</Application>
  <PresentationFormat>自定义</PresentationFormat>
  <Paragraphs>249</Paragraphs>
  <Slides>26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9" baseType="lpstr">
      <vt:lpstr>Hannotate SC Bold</vt:lpstr>
      <vt:lpstr>Heiti SC Light</vt:lpstr>
      <vt:lpstr>Heiti SC Medium</vt:lpstr>
      <vt:lpstr>Helvetica Light</vt:lpstr>
      <vt:lpstr>Helvetica Neue</vt:lpstr>
      <vt:lpstr>Helvetica Neue Light</vt:lpstr>
      <vt:lpstr>Helvetica Neue Medium</vt:lpstr>
      <vt:lpstr>Helvetica Neue Thin</vt:lpstr>
      <vt:lpstr>华文行楷</vt:lpstr>
      <vt:lpstr>华文楷体</vt:lpstr>
      <vt:lpstr>华文中宋</vt:lpstr>
      <vt:lpstr>楷体</vt:lpstr>
      <vt:lpstr>宋体</vt:lpstr>
      <vt:lpstr>微软雅黑</vt:lpstr>
      <vt:lpstr>Arial</vt:lpstr>
      <vt:lpstr>Franklin Gothic Medium</vt:lpstr>
      <vt:lpstr>Helvetica</vt:lpstr>
      <vt:lpstr>Segoe UI</vt:lpstr>
      <vt:lpstr>Segoe UI Light</vt:lpstr>
      <vt:lpstr>Tahoma</vt:lpstr>
      <vt:lpstr>Times New Roman</vt:lpstr>
      <vt:lpstr>Wingdings</vt:lpstr>
      <vt:lpstr>White</vt:lpstr>
      <vt:lpstr>检测技术与仪器</vt:lpstr>
      <vt:lpstr>关于课程</vt:lpstr>
      <vt:lpstr>关于课程</vt:lpstr>
      <vt:lpstr>关于课程</vt:lpstr>
      <vt:lpstr>关于课程</vt:lpstr>
      <vt:lpstr>关于课程</vt:lpstr>
      <vt:lpstr>关于课程</vt:lpstr>
      <vt:lpstr>关于课程</vt:lpstr>
      <vt:lpstr>关于课程</vt:lpstr>
      <vt:lpstr>关于课程</vt:lpstr>
      <vt:lpstr>关于课程</vt:lpstr>
      <vt:lpstr>关于课程</vt:lpstr>
      <vt:lpstr>PowerPoint 演示文稿</vt:lpstr>
      <vt:lpstr>关于课程</vt:lpstr>
      <vt:lpstr>关于课程</vt:lpstr>
      <vt:lpstr>参考书目</vt:lpstr>
      <vt:lpstr>关于课程</vt:lpstr>
      <vt:lpstr>检测技术基础</vt:lpstr>
      <vt:lpstr>检测技术基础</vt:lpstr>
      <vt:lpstr>检测技术基础</vt:lpstr>
      <vt:lpstr>检测技术基础</vt:lpstr>
      <vt:lpstr>检测系统</vt:lpstr>
      <vt:lpstr>检测系统</vt:lpstr>
      <vt:lpstr>检测系统</vt:lpstr>
      <vt:lpstr>PowerPoint 演示文稿</vt:lpstr>
      <vt:lpstr>传感器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检测技术与仪器</dc:title>
  <cp:lastModifiedBy>荣 生辉</cp:lastModifiedBy>
  <cp:revision>25</cp:revision>
  <dcterms:modified xsi:type="dcterms:W3CDTF">2020-09-21T06:54:27Z</dcterms:modified>
</cp:coreProperties>
</file>